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0.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1.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1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1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15.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16.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18.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7.xml" ContentType="application/vnd.openxmlformats-officedocument.presentationml.tags+xml"/>
  <Override PartName="/ppt/tags/tag138.xml" ContentType="application/vnd.openxmlformats-officedocument.presentationml.tags+xml"/>
  <Override PartName="/ppt/notesSlides/notesSlide2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2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2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2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24.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2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26.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2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2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2.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3.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34.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35.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36.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37.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38.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9.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handoutMasterIdLst>
    <p:handoutMasterId r:id="rId43"/>
  </p:handoutMasterIdLst>
  <p:sldIdLst>
    <p:sldId id="324" r:id="rId2"/>
    <p:sldId id="326" r:id="rId3"/>
    <p:sldId id="328" r:id="rId4"/>
    <p:sldId id="336" r:id="rId5"/>
    <p:sldId id="356" r:id="rId6"/>
    <p:sldId id="331" r:id="rId7"/>
    <p:sldId id="363" r:id="rId8"/>
    <p:sldId id="357" r:id="rId9"/>
    <p:sldId id="333" r:id="rId10"/>
    <p:sldId id="337" r:id="rId11"/>
    <p:sldId id="358" r:id="rId12"/>
    <p:sldId id="362" r:id="rId13"/>
    <p:sldId id="366" r:id="rId14"/>
    <p:sldId id="367" r:id="rId15"/>
    <p:sldId id="368" r:id="rId16"/>
    <p:sldId id="369" r:id="rId17"/>
    <p:sldId id="370" r:id="rId18"/>
    <p:sldId id="373" r:id="rId19"/>
    <p:sldId id="329" r:id="rId20"/>
    <p:sldId id="372" r:id="rId21"/>
    <p:sldId id="371" r:id="rId22"/>
    <p:sldId id="374" r:id="rId23"/>
    <p:sldId id="375" r:id="rId24"/>
    <p:sldId id="376" r:id="rId25"/>
    <p:sldId id="377" r:id="rId26"/>
    <p:sldId id="378" r:id="rId27"/>
    <p:sldId id="379" r:id="rId28"/>
    <p:sldId id="380" r:id="rId29"/>
    <p:sldId id="334" r:id="rId30"/>
    <p:sldId id="383" r:id="rId31"/>
    <p:sldId id="381" r:id="rId32"/>
    <p:sldId id="388" r:id="rId33"/>
    <p:sldId id="359" r:id="rId34"/>
    <p:sldId id="382" r:id="rId35"/>
    <p:sldId id="385" r:id="rId36"/>
    <p:sldId id="389" r:id="rId37"/>
    <p:sldId id="387" r:id="rId38"/>
    <p:sldId id="360" r:id="rId39"/>
    <p:sldId id="384" r:id="rId40"/>
    <p:sldId id="361"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3" userDrawn="1">
          <p15:clr>
            <a:srgbClr val="A4A3A4"/>
          </p15:clr>
        </p15:guide>
        <p15:guide id="2" pos="3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B3CD"/>
    <a:srgbClr val="D6E0EA"/>
    <a:srgbClr val="0E4797"/>
    <a:srgbClr val="3447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howGuides="1">
      <p:cViewPr varScale="1">
        <p:scale>
          <a:sx n="109" d="100"/>
          <a:sy n="109" d="100"/>
        </p:scale>
        <p:origin x="216" y="600"/>
      </p:cViewPr>
      <p:guideLst>
        <p:guide orient="horz" pos="2053"/>
        <p:guide pos="3860"/>
      </p:guideLst>
    </p:cSldViewPr>
  </p:slideViewPr>
  <p:notesTextViewPr>
    <p:cViewPr>
      <p:scale>
        <a:sx n="1" d="1"/>
        <a:sy n="1" d="1"/>
      </p:scale>
      <p:origin x="0" y="0"/>
    </p:cViewPr>
  </p:notesTextViewPr>
  <p:sorterViewPr>
    <p:cViewPr>
      <p:scale>
        <a:sx n="100" d="100"/>
        <a:sy n="100" d="100"/>
      </p:scale>
      <p:origin x="0" y="-69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5">
                  <a:tint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C57-4CA6-93F3-14078A1E18E6}"/>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C57-4CA6-93F3-14078A1E18E6}"/>
              </c:ext>
            </c:extLst>
          </c:dPt>
          <c:dPt>
            <c:idx val="2"/>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C57-4CA6-93F3-14078A1E18E6}"/>
              </c:ext>
            </c:extLst>
          </c:dPt>
          <c:dPt>
            <c:idx val="3"/>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C57-4CA6-93F3-14078A1E18E6}"/>
              </c:ext>
            </c:extLst>
          </c:dPt>
          <c:dPt>
            <c:idx val="4"/>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CC57-4CA6-93F3-14078A1E18E6}"/>
              </c:ext>
            </c:extLst>
          </c:dPt>
          <c:dLbls>
            <c:dLbl>
              <c:idx val="0"/>
              <c:layout>
                <c:manualLayout>
                  <c:x val="-0.10686022219652218"/>
                  <c:y val="-0.116993022225755"/>
                </c:manualLayout>
              </c:layout>
              <c:tx>
                <c:rich>
                  <a:bodyPr/>
                  <a:lstStyle/>
                  <a:p>
                    <a:r>
                      <a:rPr lang="zh-CN" altLang="en-US" sz="1800" baseline="0" dirty="0"/>
                      <a:t>训练
</a:t>
                    </a:r>
                    <a:r>
                      <a:rPr lang="en-US" altLang="zh-CN" sz="1800" baseline="0" dirty="0"/>
                      <a:t>70%</a:t>
                    </a:r>
                    <a:endParaRPr lang="zh-CN" altLang="en-US" sz="18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1-CC57-4CA6-93F3-14078A1E18E6}"/>
                </c:ext>
              </c:extLst>
            </c:dLbl>
            <c:dLbl>
              <c:idx val="1"/>
              <c:tx>
                <c:rich>
                  <a:bodyPr/>
                  <a:lstStyle/>
                  <a:p>
                    <a:r>
                      <a:rPr lang="zh-CN" altLang="en-US" sz="1800" baseline="0" dirty="0"/>
                      <a:t>验证
</a:t>
                    </a:r>
                    <a:r>
                      <a:rPr lang="en-US" altLang="zh-CN" sz="1800" baseline="0" dirty="0"/>
                      <a:t>15%</a:t>
                    </a:r>
                    <a:endParaRPr lang="zh-CN" altLang="en-US" sz="18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3-CC57-4CA6-93F3-14078A1E18E6}"/>
                </c:ext>
              </c:extLst>
            </c:dLbl>
            <c:dLbl>
              <c:idx val="2"/>
              <c:tx>
                <c:rich>
                  <a:bodyPr/>
                  <a:lstStyle/>
                  <a:p>
                    <a:fld id="{C5E399C7-BE85-4D49-9A24-F53F1DBAD45E}" type="CATEGORYNAME">
                      <a:rPr lang="zh-CN" altLang="en-US" sz="1800"/>
                      <a:pPr/>
                      <a:t>[类别名称]</a:t>
                    </a:fld>
                    <a:r>
                      <a:rPr lang="zh-CN" altLang="en-US" sz="1800" baseline="0" dirty="0"/>
                      <a:t>
</a:t>
                    </a:r>
                    <a:fld id="{6599A9B8-CD99-4823-BDFA-84527555CD42}" type="PERCENTAGE">
                      <a:rPr lang="en-US" altLang="zh-CN" sz="1800" baseline="0"/>
                      <a:pPr/>
                      <a:t>[百分比]</a:t>
                    </a:fld>
                    <a:endParaRPr lang="zh-CN" altLang="en-US" sz="1800" baseline="0" dirty="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C57-4CA6-93F3-14078A1E18E6}"/>
                </c:ext>
              </c:extLst>
            </c:dLbl>
            <c:dLbl>
              <c:idx val="4"/>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CC57-4CA6-93F3-14078A1E18E6}"/>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工作表1!$A$2:$A$4</c:f>
              <c:strCache>
                <c:ptCount val="3"/>
                <c:pt idx="0">
                  <c:v>训练</c:v>
                </c:pt>
                <c:pt idx="1">
                  <c:v>验证</c:v>
                </c:pt>
                <c:pt idx="2">
                  <c:v>测试</c:v>
                </c:pt>
              </c:strCache>
            </c:strRef>
          </c:cat>
          <c:val>
            <c:numRef>
              <c:f>工作表1!$B$2:$B$4</c:f>
              <c:numCache>
                <c:formatCode>General</c:formatCode>
                <c:ptCount val="3"/>
                <c:pt idx="0">
                  <c:v>70</c:v>
                </c:pt>
                <c:pt idx="1">
                  <c:v>15</c:v>
                </c:pt>
                <c:pt idx="2">
                  <c:v>15</c:v>
                </c:pt>
              </c:numCache>
            </c:numRef>
          </c:val>
          <c:extLst>
            <c:ext xmlns:c16="http://schemas.microsoft.com/office/drawing/2014/chart" uri="{C3380CC4-5D6E-409C-BE32-E72D297353CC}">
              <c16:uniqueId val="{0000000A-CC57-4CA6-93F3-14078A1E18E6}"/>
            </c:ext>
          </c:extLst>
        </c:ser>
        <c:dLbls>
          <c:dLblPos val="inEnd"/>
          <c:showLegendKey val="0"/>
          <c:showVal val="0"/>
          <c:showCatName val="1"/>
          <c:showSerName val="0"/>
          <c:showPercent val="0"/>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charset="-122"/>
                <a:ea typeface="思源黑体 CN Regular" panose="020B0500000000000000" charset="-122"/>
                <a:cs typeface="思源黑体 CN Regular" panose="020B0500000000000000" charset="-122"/>
              </a:rPr>
              <a:t>2025/12/27</a:t>
            </a:fld>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charset="-122"/>
                <a:ea typeface="思源黑体 CN Regular" panose="020B0500000000000000" charset="-122"/>
                <a:cs typeface="思源黑体 CN Regular" panose="020B0500000000000000" charset="-122"/>
              </a:rPr>
              <a:t>‹#›</a:t>
            </a:fld>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9772DEF4-D2A9-4024-B0A1-4C5CD9795129}" type="datetimeFigureOut">
              <a:rPr lang="zh-CN" altLang="en-US" smtClean="0"/>
              <a:t>2025/12/27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41349F9D-12AD-4500-AA84-711347E111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1pPr>
    <a:lvl2pPr marL="4572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2pPr>
    <a:lvl3pPr marL="9144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3pPr>
    <a:lvl4pPr marL="13716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4pPr>
    <a:lvl5pPr marL="18288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8C627-02EC-B3EE-4E56-45384E23D9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9E4998-39BA-6869-FE59-F94AA669F5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2DE4DA-D32D-4B05-962F-704DCFCF815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AAECFD-1F68-29EE-DFD4-72D37BF913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532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19751-3D0F-A5E2-8B88-12C8AAB24C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B1573D-605B-0074-43FE-732D5AB578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2B5C81-CCA0-8096-2AF4-3404313276C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6CBC5B0-ECB8-E70E-C8EB-56CF741F2D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13</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00290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9DBA7-0BFB-699E-0A84-79B976816D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4B81FD-6895-A2E1-F863-AA93A49D79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5FA503-DCF7-6031-C6C2-040666FE4E3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69A73F5-0608-46CA-4C49-DA85BAD4ED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8368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ED369-53FB-870E-80FE-2D8FCA457D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0B4656-DD7E-7B16-9BE4-9947508761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FE1637-5787-558B-89E5-0DB23E86BDC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19E881-81D7-1E02-31B8-4D2BF0C5F7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9683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EFADE-642E-1B99-E026-DBCCC588C4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F40E8E-7504-54D9-7B58-F9A6050A3D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1DE46A-3D83-1E0B-C4B8-6412011F050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2E2ABC-0E98-EB8C-1829-06540734AA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2151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CB3B7-C2F9-1C95-CE01-87F0A883FF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EF66A3-4F8B-133D-5F38-6D5B2BACD8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AC0252-088A-D329-B34A-C82E97E8CA2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873F721-EF50-B167-CA2B-005C12BC0B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0147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A03CD-CF3E-FC29-E3DE-6A43C1899B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7F40CD-661D-A337-9321-637BA17665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7F1C02-B477-EEDA-29E6-1287DDD6B6F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5D8C05-98EA-C260-966C-B3540ED20E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18</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52307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74D1-5B70-EAC4-8920-8C5CFC832B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0EB9B3-346C-39DA-BBCD-97680F76B8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647E2F-A9A9-62EF-664C-EEDA486781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AFE6727-CDE6-D976-7BAF-BB454FBD83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20</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1084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BFAA7-CB4E-7557-1516-F4EF39D4D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59F9A1-591B-5190-BDD7-A69E4A6A16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6753E4-DCB3-D517-9809-2292BC9EA92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70389DC-217A-459C-A7B8-BEBE92433C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21</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2059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C2028-51DE-3DB6-A172-AD90166CCF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216D0D-94F6-FC05-DF12-8A7D6DA73E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F474C-3679-24A3-43F9-4380E9AC155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B72BE6D-245A-8384-0557-8243A5CA86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74179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106EB-217E-EAF1-7099-B1EEB89C5C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14706F-4F1A-1436-6310-8F3E6C2943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3008CE-97E0-9E97-4260-A75600A6F5D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9603F45-D361-C65F-BE8F-08D0416A09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23</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67903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A615A-1FD5-DB10-1180-36A9C83E00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958B64-FD8D-CC82-BC30-CCC6E86898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8AEFEC-585B-0B78-A6CB-90F9794E7E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AAD0EE-77A0-3DAB-9FA3-8C217F90EC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3190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9EC97-5E9F-EAAB-FF22-BAFDEB77F7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493761-5E5E-9EA5-572E-AEF51C700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6DB3B-92DE-0630-1123-46AF28EA08E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49D3158-F0B5-ADA4-AEAD-2896FA7F0A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91846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C4F75-084F-80A8-FC4D-FB8FB50676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DE1CA4-133A-BDD9-2F44-7B178FB32C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EFBA9D-10A3-EB29-5F85-A57614449A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29F7FA7-B4A2-E374-981D-37778B018B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32388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3BA87-42AE-74D1-E95C-BEF365C6E5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DBBD1-9C45-6812-89D4-0596F8C31E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B3A2F3-3F2B-3AD6-ACBA-522A46EED6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C34B53E-6097-452A-1D02-0FBFA0D240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25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568BB-106C-2FBC-E4C8-F476C91ECF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B57D66-77A0-3E70-CEA7-BE7A2DDE98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D848EC-08DF-D590-196C-6521C8ECD8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AFDCF8-F27C-5138-A3E3-154D32E80C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28</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6612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0ECE4-12B2-17FF-3F7F-3F00288901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D2AC88-E24F-5D01-E241-3C2E4A616C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5BE0BE-7916-31A0-4C25-2A5DACD1373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02EE4FE-417F-40EA-6C2A-728555F6C2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30</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70717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19710-CB27-E2ED-71D7-2311D95B61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080676-4EB0-884D-2F24-8B6E96F078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E49D1A-EC5B-D9CE-C142-19971BD2926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331CAED-76DF-79B5-7726-DF8F721ECD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31</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31482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38972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0121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8091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04957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60231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7BF83-41F6-2183-16E7-4CF268D8C9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DA5E08-407E-4012-DFB1-62FE51CC9C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5FC9BE-EBE9-7496-355B-F90059CF7C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1295CF-9431-3792-866A-7FE9F87BFB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39</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4868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0D465-1CFA-5E26-A1F5-DB8FA5027A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10EF4-8F07-F14C-602A-7FEAEBEE3C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AF0F18-86BC-0E8A-8181-75FC65C0C8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1125057-43D7-86DF-4291-2B720657A0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3556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image" Target="../media/image2.jpe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tags" Target="../tags/tag60.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openxmlformats.org/officeDocument/2006/relationships/image" Target="../media/image3.jpeg"/><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tags" Target="../tags/tag6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64.xml"/><Relationship Id="rId7" Type="http://schemas.openxmlformats.org/officeDocument/2006/relationships/image" Target="../media/image3.jpe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0" name="觅知网-不倒翁ID:189359941"/>
          <p:cNvSpPr/>
          <p:nvPr userDrawn="1"/>
        </p:nvSpPr>
        <p:spPr>
          <a:xfrm>
            <a:off x="407976" y="26006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64" name="图片 63" descr="校庆学校线稿"/>
          <p:cNvPicPr>
            <a:picLocks noChangeAspect="1"/>
          </p:cNvPicPr>
          <p:nvPr userDrawn="1"/>
        </p:nvPicPr>
        <p:blipFill>
          <a:blip r:embed="rId2">
            <a:alphaModFix amt="19000"/>
          </a:blip>
          <a:stretch>
            <a:fillRect/>
          </a:stretch>
        </p:blipFill>
        <p:spPr>
          <a:xfrm>
            <a:off x="623570" y="-1035685"/>
            <a:ext cx="10867390" cy="7790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1" name="觅知网-不倒翁ID:189359941"/>
          <p:cNvGrpSpPr/>
          <p:nvPr userDrawn="1"/>
        </p:nvGrpSpPr>
        <p:grpSpPr>
          <a:xfrm>
            <a:off x="8538179" y="-186482"/>
            <a:ext cx="3885111" cy="6528617"/>
            <a:chOff x="5056479" y="8111548"/>
            <a:chExt cx="3885111" cy="6528617"/>
          </a:xfrm>
          <a:solidFill>
            <a:srgbClr val="344778">
              <a:alpha val="5000"/>
            </a:srgbClr>
          </a:solidFill>
        </p:grpSpPr>
        <p:sp>
          <p:nvSpPr>
            <p:cNvPr id="32" name="觅知网-不倒翁ID:189359941"/>
            <p:cNvSpPr/>
            <p:nvPr>
              <p:custDataLst>
                <p:tags r:id="rId3"/>
              </p:custDataLst>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3" name="觅知网-不倒翁ID:189359941"/>
            <p:cNvSpPr/>
            <p:nvPr>
              <p:custDataLst>
                <p:tags r:id="rId4"/>
              </p:custDataLst>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4" name="觅知网-不倒翁ID:189359941"/>
            <p:cNvSpPr/>
            <p:nvPr>
              <p:custDataLst>
                <p:tags r:id="rId5"/>
              </p:custDataLst>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5" name="觅知网-不倒翁ID:189359941"/>
            <p:cNvSpPr/>
            <p:nvPr>
              <p:custDataLst>
                <p:tags r:id="rId6"/>
              </p:custDataLst>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6" name="觅知网-不倒翁ID:189359941"/>
            <p:cNvSpPr/>
            <p:nvPr>
              <p:custDataLst>
                <p:tags r:id="rId7"/>
              </p:custDataLst>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7" name="觅知网-不倒翁ID:189359941"/>
            <p:cNvSpPr/>
            <p:nvPr>
              <p:custDataLst>
                <p:tags r:id="rId8"/>
              </p:custDataLst>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8" name="觅知网-不倒翁ID:189359941"/>
            <p:cNvSpPr/>
            <p:nvPr>
              <p:custDataLst>
                <p:tags r:id="rId9"/>
              </p:custDataLst>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9" name="觅知网-不倒翁ID:189359941"/>
            <p:cNvSpPr/>
            <p:nvPr>
              <p:custDataLst>
                <p:tags r:id="rId10"/>
              </p:custDataLst>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0" name="觅知网-不倒翁ID:189359941"/>
            <p:cNvSpPr/>
            <p:nvPr>
              <p:custDataLst>
                <p:tags r:id="rId11"/>
              </p:custDataLst>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1" name="觅知网-不倒翁ID:189359941"/>
            <p:cNvSpPr/>
            <p:nvPr>
              <p:custDataLst>
                <p:tags r:id="rId12"/>
              </p:custDataLst>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2" name="觅知网-不倒翁ID:189359941"/>
            <p:cNvSpPr/>
            <p:nvPr>
              <p:custDataLst>
                <p:tags r:id="rId13"/>
              </p:custDataLst>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3" name="觅知网-不倒翁ID:189359941"/>
            <p:cNvSpPr/>
            <p:nvPr>
              <p:custDataLst>
                <p:tags r:id="rId14"/>
              </p:custDataLst>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4" name="觅知网-不倒翁ID:189359941"/>
            <p:cNvSpPr/>
            <p:nvPr>
              <p:custDataLst>
                <p:tags r:id="rId15"/>
              </p:custDataLst>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5" name="觅知网-不倒翁ID:189359941"/>
            <p:cNvSpPr/>
            <p:nvPr>
              <p:custDataLst>
                <p:tags r:id="rId16"/>
              </p:custDataLst>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6" name="觅知网-不倒翁ID:189359941"/>
            <p:cNvSpPr/>
            <p:nvPr>
              <p:custDataLst>
                <p:tags r:id="rId17"/>
              </p:custDataLst>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7" name="觅知网-不倒翁ID:189359941"/>
            <p:cNvSpPr/>
            <p:nvPr>
              <p:custDataLst>
                <p:tags r:id="rId18"/>
              </p:custDataLst>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8" name="觅知网-不倒翁ID:189359941"/>
            <p:cNvSpPr/>
            <p:nvPr>
              <p:custDataLst>
                <p:tags r:id="rId19"/>
              </p:custDataLst>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9" name="觅知网-不倒翁ID:189359941"/>
            <p:cNvSpPr/>
            <p:nvPr>
              <p:custDataLst>
                <p:tags r:id="rId20"/>
              </p:custDataLst>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0" name="觅知网-不倒翁ID:189359941"/>
            <p:cNvSpPr/>
            <p:nvPr>
              <p:custDataLst>
                <p:tags r:id="rId21"/>
              </p:custDataLst>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1" name="觅知网-不倒翁ID:189359941"/>
            <p:cNvSpPr/>
            <p:nvPr>
              <p:custDataLst>
                <p:tags r:id="rId22"/>
              </p:custDataLst>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2" name="觅知网-不倒翁ID:189359941"/>
            <p:cNvSpPr/>
            <p:nvPr>
              <p:custDataLst>
                <p:tags r:id="rId23"/>
              </p:custDataLst>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3" name="觅知网-不倒翁ID:189359941"/>
            <p:cNvSpPr/>
            <p:nvPr>
              <p:custDataLst>
                <p:tags r:id="rId24"/>
              </p:custDataLst>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4" name="觅知网-不倒翁ID:189359941"/>
            <p:cNvSpPr/>
            <p:nvPr>
              <p:custDataLst>
                <p:tags r:id="rId25"/>
              </p:custDataLst>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5" name="觅知网-不倒翁ID:189359941"/>
            <p:cNvSpPr/>
            <p:nvPr>
              <p:custDataLst>
                <p:tags r:id="rId26"/>
              </p:custDataLst>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6" name="觅知网-不倒翁ID:189359941"/>
            <p:cNvSpPr/>
            <p:nvPr>
              <p:custDataLst>
                <p:tags r:id="rId27"/>
              </p:custDataLst>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7" name="觅知网-不倒翁ID:189359941"/>
            <p:cNvSpPr/>
            <p:nvPr>
              <p:custDataLst>
                <p:tags r:id="rId28"/>
              </p:custDataLst>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8" name="觅知网-不倒翁ID:189359941"/>
            <p:cNvSpPr/>
            <p:nvPr>
              <p:custDataLst>
                <p:tags r:id="rId29"/>
              </p:custDataLst>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9" name="觅知网-不倒翁ID:189359941"/>
            <p:cNvSpPr>
              <a:spLocks noChangeArrowheads="1"/>
            </p:cNvSpPr>
            <p:nvPr>
              <p:custDataLst>
                <p:tags r:id="rId30"/>
              </p:custDataLst>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60" name="觅知网-不倒翁ID:189359941"/>
          <p:cNvSpPr/>
          <p:nvPr userDrawn="1">
            <p:custDataLst>
              <p:tags r:id="rId1"/>
            </p:custDataLst>
          </p:nvPr>
        </p:nvSpPr>
        <p:spPr>
          <a:xfrm>
            <a:off x="390831" y="32483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custDataLst>
              <p:tags r:id="rId2"/>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2" name="图片 1" descr="IMG_8760"/>
          <p:cNvPicPr>
            <a:picLocks noChangeAspect="1"/>
          </p:cNvPicPr>
          <p:nvPr userDrawn="1"/>
        </p:nvPicPr>
        <p:blipFill>
          <a:blip r:embed="rId32">
            <a:alphaModFix amt="9000"/>
          </a:blip>
          <a:srcRect b="19065"/>
          <a:stretch>
            <a:fillRect/>
          </a:stretch>
        </p:blipFill>
        <p:spPr>
          <a:xfrm>
            <a:off x="911225" y="476885"/>
            <a:ext cx="10437495" cy="5550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31" name="觅知网-不倒翁ID:189359941"/>
          <p:cNvGrpSpPr/>
          <p:nvPr userDrawn="1"/>
        </p:nvGrpSpPr>
        <p:grpSpPr>
          <a:xfrm>
            <a:off x="8538179" y="-186482"/>
            <a:ext cx="3885111" cy="6528617"/>
            <a:chOff x="5056479" y="8111548"/>
            <a:chExt cx="3885111" cy="6528617"/>
          </a:xfrm>
          <a:solidFill>
            <a:srgbClr val="344778">
              <a:alpha val="5000"/>
            </a:srgbClr>
          </a:solidFill>
        </p:grpSpPr>
        <p:sp>
          <p:nvSpPr>
            <p:cNvPr id="32" name="觅知网-不倒翁ID:189359941"/>
            <p:cNvSpPr/>
            <p:nvPr>
              <p:custDataLst>
                <p:tags r:id="rId3"/>
              </p:custDataLst>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3" name="觅知网-不倒翁ID:189359941"/>
            <p:cNvSpPr/>
            <p:nvPr>
              <p:custDataLst>
                <p:tags r:id="rId4"/>
              </p:custDataLst>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4" name="觅知网-不倒翁ID:189359941"/>
            <p:cNvSpPr/>
            <p:nvPr>
              <p:custDataLst>
                <p:tags r:id="rId5"/>
              </p:custDataLst>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5" name="觅知网-不倒翁ID:189359941"/>
            <p:cNvSpPr/>
            <p:nvPr>
              <p:custDataLst>
                <p:tags r:id="rId6"/>
              </p:custDataLst>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6" name="觅知网-不倒翁ID:189359941"/>
            <p:cNvSpPr/>
            <p:nvPr>
              <p:custDataLst>
                <p:tags r:id="rId7"/>
              </p:custDataLst>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7" name="觅知网-不倒翁ID:189359941"/>
            <p:cNvSpPr/>
            <p:nvPr>
              <p:custDataLst>
                <p:tags r:id="rId8"/>
              </p:custDataLst>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8" name="觅知网-不倒翁ID:189359941"/>
            <p:cNvSpPr/>
            <p:nvPr>
              <p:custDataLst>
                <p:tags r:id="rId9"/>
              </p:custDataLst>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9" name="觅知网-不倒翁ID:189359941"/>
            <p:cNvSpPr/>
            <p:nvPr>
              <p:custDataLst>
                <p:tags r:id="rId10"/>
              </p:custDataLst>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0" name="觅知网-不倒翁ID:189359941"/>
            <p:cNvSpPr/>
            <p:nvPr>
              <p:custDataLst>
                <p:tags r:id="rId11"/>
              </p:custDataLst>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1" name="觅知网-不倒翁ID:189359941"/>
            <p:cNvSpPr/>
            <p:nvPr>
              <p:custDataLst>
                <p:tags r:id="rId12"/>
              </p:custDataLst>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2" name="觅知网-不倒翁ID:189359941"/>
            <p:cNvSpPr/>
            <p:nvPr>
              <p:custDataLst>
                <p:tags r:id="rId13"/>
              </p:custDataLst>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3" name="觅知网-不倒翁ID:189359941"/>
            <p:cNvSpPr/>
            <p:nvPr>
              <p:custDataLst>
                <p:tags r:id="rId14"/>
              </p:custDataLst>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4" name="觅知网-不倒翁ID:189359941"/>
            <p:cNvSpPr/>
            <p:nvPr>
              <p:custDataLst>
                <p:tags r:id="rId15"/>
              </p:custDataLst>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5" name="觅知网-不倒翁ID:189359941"/>
            <p:cNvSpPr/>
            <p:nvPr>
              <p:custDataLst>
                <p:tags r:id="rId16"/>
              </p:custDataLst>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6" name="觅知网-不倒翁ID:189359941"/>
            <p:cNvSpPr/>
            <p:nvPr>
              <p:custDataLst>
                <p:tags r:id="rId17"/>
              </p:custDataLst>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7" name="觅知网-不倒翁ID:189359941"/>
            <p:cNvSpPr/>
            <p:nvPr>
              <p:custDataLst>
                <p:tags r:id="rId18"/>
              </p:custDataLst>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8" name="觅知网-不倒翁ID:189359941"/>
            <p:cNvSpPr/>
            <p:nvPr>
              <p:custDataLst>
                <p:tags r:id="rId19"/>
              </p:custDataLst>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9" name="觅知网-不倒翁ID:189359941"/>
            <p:cNvSpPr/>
            <p:nvPr>
              <p:custDataLst>
                <p:tags r:id="rId20"/>
              </p:custDataLst>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0" name="觅知网-不倒翁ID:189359941"/>
            <p:cNvSpPr/>
            <p:nvPr>
              <p:custDataLst>
                <p:tags r:id="rId21"/>
              </p:custDataLst>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1" name="觅知网-不倒翁ID:189359941"/>
            <p:cNvSpPr/>
            <p:nvPr>
              <p:custDataLst>
                <p:tags r:id="rId22"/>
              </p:custDataLst>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2" name="觅知网-不倒翁ID:189359941"/>
            <p:cNvSpPr/>
            <p:nvPr>
              <p:custDataLst>
                <p:tags r:id="rId23"/>
              </p:custDataLst>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3" name="觅知网-不倒翁ID:189359941"/>
            <p:cNvSpPr/>
            <p:nvPr>
              <p:custDataLst>
                <p:tags r:id="rId24"/>
              </p:custDataLst>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4" name="觅知网-不倒翁ID:189359941"/>
            <p:cNvSpPr/>
            <p:nvPr>
              <p:custDataLst>
                <p:tags r:id="rId25"/>
              </p:custDataLst>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5" name="觅知网-不倒翁ID:189359941"/>
            <p:cNvSpPr/>
            <p:nvPr>
              <p:custDataLst>
                <p:tags r:id="rId26"/>
              </p:custDataLst>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6" name="觅知网-不倒翁ID:189359941"/>
            <p:cNvSpPr/>
            <p:nvPr>
              <p:custDataLst>
                <p:tags r:id="rId27"/>
              </p:custDataLst>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7" name="觅知网-不倒翁ID:189359941"/>
            <p:cNvSpPr/>
            <p:nvPr>
              <p:custDataLst>
                <p:tags r:id="rId28"/>
              </p:custDataLst>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8" name="觅知网-不倒翁ID:189359941"/>
            <p:cNvSpPr/>
            <p:nvPr>
              <p:custDataLst>
                <p:tags r:id="rId29"/>
              </p:custDataLst>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9" name="觅知网-不倒翁ID:189359941"/>
            <p:cNvSpPr>
              <a:spLocks noChangeArrowheads="1"/>
            </p:cNvSpPr>
            <p:nvPr>
              <p:custDataLst>
                <p:tags r:id="rId30"/>
              </p:custDataLst>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60" name="觅知网-不倒翁ID:189359941"/>
          <p:cNvSpPr/>
          <p:nvPr userDrawn="1">
            <p:custDataLst>
              <p:tags r:id="rId1"/>
            </p:custDataLst>
          </p:nvPr>
        </p:nvSpPr>
        <p:spPr>
          <a:xfrm>
            <a:off x="390831" y="32483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custDataLst>
              <p:tags r:id="rId2"/>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3" name="图片 2" descr="IMG_8764"/>
          <p:cNvPicPr>
            <a:picLocks noChangeAspect="1"/>
          </p:cNvPicPr>
          <p:nvPr userDrawn="1"/>
        </p:nvPicPr>
        <p:blipFill>
          <a:blip r:embed="rId32">
            <a:alphaModFix amt="13000"/>
          </a:blip>
          <a:srcRect r="11919"/>
          <a:stretch>
            <a:fillRect/>
          </a:stretch>
        </p:blipFill>
        <p:spPr>
          <a:xfrm>
            <a:off x="5278120" y="926465"/>
            <a:ext cx="6339840" cy="5027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1" name="觅知网-不倒翁ID:189359941"/>
          <p:cNvSpPr/>
          <p:nvPr userDrawn="1">
            <p:custDataLst>
              <p:tags r:id="rId1"/>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3" name="图片 2" descr="IMG_8764"/>
          <p:cNvPicPr>
            <a:picLocks noChangeAspect="1"/>
          </p:cNvPicPr>
          <p:nvPr userDrawn="1"/>
        </p:nvPicPr>
        <p:blipFill>
          <a:blip r:embed="rId7">
            <a:alphaModFix amt="13000"/>
          </a:blip>
          <a:srcRect r="11919"/>
          <a:stretch>
            <a:fillRect/>
          </a:stretch>
        </p:blipFill>
        <p:spPr>
          <a:xfrm>
            <a:off x="5278120" y="926465"/>
            <a:ext cx="6339840" cy="5027930"/>
          </a:xfrm>
          <a:prstGeom prst="rect">
            <a:avLst/>
          </a:prstGeom>
        </p:spPr>
      </p:pic>
      <p:grpSp>
        <p:nvGrpSpPr>
          <p:cNvPr id="15" name="觅知网-不倒翁ID:189359941"/>
          <p:cNvGrpSpPr/>
          <p:nvPr userDrawn="1">
            <p:custDataLst>
              <p:tags r:id="rId2"/>
            </p:custDataLst>
          </p:nvPr>
        </p:nvGrpSpPr>
        <p:grpSpPr>
          <a:xfrm>
            <a:off x="955163" y="647056"/>
            <a:ext cx="10294372" cy="6835208"/>
            <a:chOff x="1933880" y="1452820"/>
            <a:chExt cx="8655456" cy="5747008"/>
          </a:xfrm>
        </p:grpSpPr>
        <p:sp>
          <p:nvSpPr>
            <p:cNvPr id="13" name="觅知网-不倒翁ID:189359941"/>
            <p:cNvSpPr/>
            <p:nvPr>
              <p:custDataLst>
                <p:tags r:id="rId4"/>
              </p:custDataLst>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4" name="觅知网-不倒翁ID:189359941"/>
            <p:cNvSpPr/>
            <p:nvPr>
              <p:custDataLst>
                <p:tags r:id="rId5"/>
              </p:custDataLst>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pic>
        <p:nvPicPr>
          <p:cNvPr id="2" name="图片 1" descr="IMG_8760"/>
          <p:cNvPicPr>
            <a:picLocks noChangeAspect="1"/>
          </p:cNvPicPr>
          <p:nvPr userDrawn="1">
            <p:custDataLst>
              <p:tags r:id="rId3"/>
            </p:custDataLst>
          </p:nvPr>
        </p:nvPicPr>
        <p:blipFill>
          <a:blip r:embed="rId8">
            <a:alphaModFix amt="9000"/>
          </a:blip>
          <a:srcRect b="19065"/>
          <a:stretch>
            <a:fillRect/>
          </a:stretch>
        </p:blipFill>
        <p:spPr>
          <a:xfrm>
            <a:off x="911225" y="476885"/>
            <a:ext cx="10437495" cy="5550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思源黑体 CN Regular" panose="020B0500000000000000"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9.xml"/><Relationship Id="rId7" Type="http://schemas.openxmlformats.org/officeDocument/2006/relationships/notesSlide" Target="../notesSlides/notesSlide1.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4.xml"/><Relationship Id="rId5" Type="http://schemas.openxmlformats.org/officeDocument/2006/relationships/tags" Target="../tags/tag71.xml"/><Relationship Id="rId4" Type="http://schemas.openxmlformats.org/officeDocument/2006/relationships/tags" Target="../tags/tag70.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114.xml"/><Relationship Id="rId7" Type="http://schemas.openxmlformats.org/officeDocument/2006/relationships/slideLayout" Target="../slideLayouts/slideLayout1.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notesSlide" Target="../notesSlides/notesSlide14.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notesSlide" Target="../notesSlides/notesSlide15.xm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5.png"/><Relationship Id="rId17" Type="http://schemas.openxmlformats.org/officeDocument/2006/relationships/image" Target="../media/image31.png"/><Relationship Id="rId2" Type="http://schemas.openxmlformats.org/officeDocument/2006/relationships/tags" Target="../tags/tag127.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26.svg"/><Relationship Id="rId5" Type="http://schemas.openxmlformats.org/officeDocument/2006/relationships/tags" Target="../tags/tag130.xml"/><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tags" Target="../tags/tag129.xml"/><Relationship Id="rId9" Type="http://schemas.openxmlformats.org/officeDocument/2006/relationships/notesSlide" Target="../notesSlides/notesSlide17.xml"/><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5.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5.png"/><Relationship Id="rId5" Type="http://schemas.openxmlformats.org/officeDocument/2006/relationships/chart" Target="../charts/char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notesSlide" Target="../notesSlides/notesSlide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4.xml"/><Relationship Id="rId5" Type="http://schemas.openxmlformats.org/officeDocument/2006/relationships/tags" Target="../tags/tag76.xml"/><Relationship Id="rId4" Type="http://schemas.openxmlformats.org/officeDocument/2006/relationships/tags" Target="../tags/tag75.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5.png"/><Relationship Id="rId10" Type="http://schemas.openxmlformats.org/officeDocument/2006/relationships/image" Target="../media/image40.png"/><Relationship Id="rId4" Type="http://schemas.openxmlformats.org/officeDocument/2006/relationships/notesSlide" Target="../notesSlides/notesSlide20.xml"/><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1.xml"/><Relationship Id="rId7" Type="http://schemas.openxmlformats.org/officeDocument/2006/relationships/image" Target="../media/image42.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39.png"/><Relationship Id="rId11" Type="http://schemas.openxmlformats.org/officeDocument/2006/relationships/image" Target="../media/image46.png"/><Relationship Id="rId5" Type="http://schemas.openxmlformats.org/officeDocument/2006/relationships/image" Target="../media/image5.png"/><Relationship Id="rId10" Type="http://schemas.openxmlformats.org/officeDocument/2006/relationships/image" Target="../media/image45.png"/><Relationship Id="rId4" Type="http://schemas.openxmlformats.org/officeDocument/2006/relationships/notesSlide" Target="../notesSlides/notesSlide22.xm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xml"/><Relationship Id="rId7" Type="http://schemas.openxmlformats.org/officeDocument/2006/relationships/image" Target="../media/image48.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47.png"/><Relationship Id="rId5" Type="http://schemas.openxmlformats.org/officeDocument/2006/relationships/image" Target="../media/image5.png"/><Relationship Id="rId10" Type="http://schemas.openxmlformats.org/officeDocument/2006/relationships/image" Target="../media/image51.png"/><Relationship Id="rId4" Type="http://schemas.openxmlformats.org/officeDocument/2006/relationships/notesSlide" Target="../notesSlides/notesSlide24.xml"/><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xml"/><Relationship Id="rId7" Type="http://schemas.openxmlformats.org/officeDocument/2006/relationships/image" Target="../media/image53.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52.png"/><Relationship Id="rId5" Type="http://schemas.openxmlformats.org/officeDocument/2006/relationships/image" Target="../media/image5.png"/><Relationship Id="rId10" Type="http://schemas.openxmlformats.org/officeDocument/2006/relationships/image" Target="../media/image56.png"/><Relationship Id="rId4" Type="http://schemas.openxmlformats.org/officeDocument/2006/relationships/notesSlide" Target="../notesSlides/notesSlide26.xml"/><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1.xml"/><Relationship Id="rId7" Type="http://schemas.openxmlformats.org/officeDocument/2006/relationships/image" Target="../media/image57.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notesSlide" Target="../notesSlides/notesSlide28.xml"/><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tags" Target="../tags/tag157.xml"/><Relationship Id="rId7" Type="http://schemas.openxmlformats.org/officeDocument/2006/relationships/image" Target="../media/image6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60.jpg"/><Relationship Id="rId5" Type="http://schemas.openxmlformats.org/officeDocument/2006/relationships/notesSlide" Target="../notesSlides/notesSlide29.xml"/><Relationship Id="rId10" Type="http://schemas.openxmlformats.org/officeDocument/2006/relationships/image" Target="../media/image63.png"/><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tags" Target="../tags/tag160.xml"/><Relationship Id="rId7" Type="http://schemas.openxmlformats.org/officeDocument/2006/relationships/image" Target="../media/image61.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64.png"/><Relationship Id="rId5" Type="http://schemas.openxmlformats.org/officeDocument/2006/relationships/notesSlide" Target="../notesSlides/notesSlide30.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xml"/><Relationship Id="rId7" Type="http://schemas.openxmlformats.org/officeDocument/2006/relationships/image" Target="../media/image66.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notesSlide" Target="../notesSlides/notesSlide31.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69.png"/><Relationship Id="rId5" Type="http://schemas.openxmlformats.org/officeDocument/2006/relationships/image" Target="../media/image5.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notesSlide" Target="../notesSlides/notesSlide33.xml"/><Relationship Id="rId4"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image" Target="../media/image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70.png"/><Relationship Id="rId5" Type="http://schemas.openxmlformats.org/officeDocument/2006/relationships/image" Target="../media/image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5.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tags" Target="../tags/tag182.xml"/></Relationships>
</file>

<file path=ppt/slides/_rels/slide4.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6.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notesSlide" Target="../notesSlides/notesSlide4.xml"/><Relationship Id="rId5" Type="http://schemas.openxmlformats.org/officeDocument/2006/relationships/tags" Target="../tags/tag84.xml"/><Relationship Id="rId10" Type="http://schemas.openxmlformats.org/officeDocument/2006/relationships/slideLayout" Target="../slideLayouts/slideLayout1.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185.xml"/><Relationship Id="rId7" Type="http://schemas.openxmlformats.org/officeDocument/2006/relationships/slideLayout" Target="../slideLayouts/slideLayout4.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4.xml"/><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6.xml"/><Relationship Id="rId11" Type="http://schemas.openxmlformats.org/officeDocument/2006/relationships/image" Target="../media/image11.png"/><Relationship Id="rId5" Type="http://schemas.openxmlformats.org/officeDocument/2006/relationships/slideLayout" Target="../slideLayouts/slideLayout1.xml"/><Relationship Id="rId10" Type="http://schemas.openxmlformats.org/officeDocument/2006/relationships/image" Target="../media/image10.png"/><Relationship Id="rId4" Type="http://schemas.openxmlformats.org/officeDocument/2006/relationships/tags" Target="../tags/tag95.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03.xml"/><Relationship Id="rId7" Type="http://schemas.openxmlformats.org/officeDocument/2006/relationships/slideLayout" Target="../slideLayouts/slideLayout1.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cxnSp>
        <p:nvCxnSpPr>
          <p:cNvPr id="3" name="觅知网-不倒翁ID:189359941"/>
          <p:cNvCxnSpPr/>
          <p:nvPr>
            <p:custDataLst>
              <p:tags r:id="rId1"/>
            </p:custDataLst>
          </p:nvPr>
        </p:nvCxnSpPr>
        <p:spPr>
          <a:xfrm flipH="1">
            <a:off x="7149832" y="2636912"/>
            <a:ext cx="28962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2"/>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觅知网-不倒翁ID:189359941"/>
          <p:cNvSpPr txBox="1"/>
          <p:nvPr>
            <p:custDataLst>
              <p:tags r:id="rId3"/>
            </p:custDataLst>
          </p:nvPr>
        </p:nvSpPr>
        <p:spPr>
          <a:xfrm>
            <a:off x="1707824" y="2972094"/>
            <a:ext cx="8780664" cy="1754326"/>
          </a:xfrm>
          <a:prstGeom prst="rect">
            <a:avLst/>
          </a:prstGeom>
          <a:noFill/>
        </p:spPr>
        <p:txBody>
          <a:bodyPr wrap="square" rtlCol="0">
            <a:spAutoFit/>
          </a:bodyPr>
          <a:lstStyle/>
          <a:p>
            <a:pPr lvl="0" algn="ctr">
              <a:defRPr/>
            </a:pPr>
            <a:r>
              <a:rPr lang="zh-CN" altLang="en-US" sz="5400" dirty="0">
                <a:solidFill>
                  <a:schemeClr val="accent1"/>
                </a:solidFill>
                <a:latin typeface="Arial" panose="020B0604020202020204" pitchFamily="34" charset="0"/>
                <a:ea typeface="黑体" panose="02010609060101010101" pitchFamily="49" charset="-122"/>
                <a:cs typeface="思源黑体 CN Regular" panose="020B0500000000000000" charset="-122"/>
              </a:rPr>
              <a:t>基于分水岭算法的细胞图像分割及其改进</a:t>
            </a:r>
            <a:endPar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6" name="觅知网-不倒翁ID:189359941"/>
          <p:cNvSpPr txBox="1"/>
          <p:nvPr>
            <p:custDataLst>
              <p:tags r:id="rId4"/>
            </p:custDataLst>
          </p:nvPr>
        </p:nvSpPr>
        <p:spPr>
          <a:xfrm>
            <a:off x="4228104" y="2436857"/>
            <a:ext cx="3740104"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B295A"/>
                </a:solidFill>
                <a:effectLst/>
                <a:uLnTx/>
                <a:uFillTx/>
                <a:latin typeface="Arial" panose="020B0604020202020204" pitchFamily="34" charset="0"/>
                <a:ea typeface="黑体" panose="02010609060101010101" pitchFamily="49" charset="-122"/>
                <a:cs typeface="思源黑体 CN Regular" panose="020B0500000000000000" charset="-122"/>
              </a:rPr>
              <a:t>数字图像处理大作业</a:t>
            </a:r>
          </a:p>
        </p:txBody>
      </p:sp>
      <p:cxnSp>
        <p:nvCxnSpPr>
          <p:cNvPr id="7" name="觅知网-不倒翁ID:189359941"/>
          <p:cNvCxnSpPr>
            <a:stCxn id="4" idx="1"/>
          </p:cNvCxnSpPr>
          <p:nvPr>
            <p:custDataLst>
              <p:tags r:id="rId5"/>
            </p:custDataLst>
          </p:nvPr>
        </p:nvCxnSpPr>
        <p:spPr>
          <a:xfrm flipH="1">
            <a:off x="2150270" y="2636912"/>
            <a:ext cx="18618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grpSp>
        <p:nvGrpSpPr>
          <p:cNvPr id="102" name="觅知网-不倒翁ID:189359941"/>
          <p:cNvGrpSpPr/>
          <p:nvPr/>
        </p:nvGrpSpPr>
        <p:grpSpPr>
          <a:xfrm>
            <a:off x="8358977" y="5341717"/>
            <a:ext cx="2073607" cy="338842"/>
            <a:chOff x="1408086" y="5391371"/>
            <a:chExt cx="2073607" cy="338842"/>
          </a:xfrm>
        </p:grpSpPr>
        <p:sp>
          <p:nvSpPr>
            <p:cNvPr id="103" name="觅知网-不倒翁ID:189359941"/>
            <p:cNvSpPr txBox="1"/>
            <p:nvPr/>
          </p:nvSpPr>
          <p:spPr>
            <a:xfrm>
              <a:off x="1675865" y="5391371"/>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日期</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2025.12.26</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04" name="觅知网-不倒翁ID:189359941"/>
            <p:cNvSpPr>
              <a:spLocks noChangeAspect="1"/>
            </p:cNvSpPr>
            <p:nvPr/>
          </p:nvSpPr>
          <p:spPr bwMode="auto">
            <a:xfrm>
              <a:off x="1408086"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05" name="觅知网-不倒翁ID:189359941"/>
            <p:cNvSpPr txBox="1"/>
            <p:nvPr/>
          </p:nvSpPr>
          <p:spPr>
            <a:xfrm>
              <a:off x="1900453" y="5401494"/>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pic>
        <p:nvPicPr>
          <p:cNvPr id="10" name="图片 9" descr="/Users/apple/Library/Containers/com.kingsoft.wpsoffice.mac/Data/tmp/photoeditapp/20240623142656/temp.pngtemp"/>
          <p:cNvPicPr>
            <a:picLocks noChangeAspect="1"/>
          </p:cNvPicPr>
          <p:nvPr/>
        </p:nvPicPr>
        <p:blipFill>
          <a:blip r:embed="rId8"/>
          <a:stretch>
            <a:fillRect/>
          </a:stretch>
        </p:blipFill>
        <p:spPr>
          <a:xfrm>
            <a:off x="5375910" y="836930"/>
            <a:ext cx="1504950" cy="1524000"/>
          </a:xfrm>
          <a:prstGeom prst="rect">
            <a:avLst/>
          </a:prstGeom>
        </p:spPr>
      </p:pic>
      <p:grpSp>
        <p:nvGrpSpPr>
          <p:cNvPr id="2" name="觅知网-不倒翁ID:189359941">
            <a:extLst>
              <a:ext uri="{FF2B5EF4-FFF2-40B4-BE49-F238E27FC236}">
                <a16:creationId xmlns:a16="http://schemas.microsoft.com/office/drawing/2014/main" id="{5C670431-71F3-6070-3048-7D64B28DF02C}"/>
              </a:ext>
            </a:extLst>
          </p:cNvPr>
          <p:cNvGrpSpPr/>
          <p:nvPr/>
        </p:nvGrpSpPr>
        <p:grpSpPr>
          <a:xfrm>
            <a:off x="2108795" y="5335180"/>
            <a:ext cx="2541681" cy="351915"/>
            <a:chOff x="1662358" y="4152650"/>
            <a:chExt cx="2541681" cy="351915"/>
          </a:xfrm>
        </p:grpSpPr>
        <p:sp>
          <p:nvSpPr>
            <p:cNvPr id="8" name="觅知网-不倒翁ID:189359941">
              <a:extLst>
                <a:ext uri="{FF2B5EF4-FFF2-40B4-BE49-F238E27FC236}">
                  <a16:creationId xmlns:a16="http://schemas.microsoft.com/office/drawing/2014/main" id="{9D0F5223-F6CA-EC82-149B-B06E30EE788E}"/>
                </a:ext>
              </a:extLst>
            </p:cNvPr>
            <p:cNvSpPr txBox="1"/>
            <p:nvPr/>
          </p:nvSpPr>
          <p:spPr>
            <a:xfrm>
              <a:off x="1930134" y="4175846"/>
              <a:ext cx="2273905"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汇报</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人：</a:t>
              </a: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汲浩冉</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 杨博文</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9" name="觅知网-不倒翁ID:189359941">
              <a:extLst>
                <a:ext uri="{FF2B5EF4-FFF2-40B4-BE49-F238E27FC236}">
                  <a16:creationId xmlns:a16="http://schemas.microsoft.com/office/drawing/2014/main" id="{006B4AB5-A0A8-E245-2CF9-9EC042815F3D}"/>
                </a:ext>
              </a:extLst>
            </p:cNvPr>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1" name="觅知网-不倒翁ID:189359941">
              <a:extLst>
                <a:ext uri="{FF2B5EF4-FFF2-40B4-BE49-F238E27FC236}">
                  <a16:creationId xmlns:a16="http://schemas.microsoft.com/office/drawing/2014/main" id="{B1F5543D-EB1E-82D8-0CCA-56FD94A2FC71}"/>
                </a:ext>
              </a:extLst>
            </p:cNvPr>
            <p:cNvSpPr txBox="1"/>
            <p:nvPr/>
          </p:nvSpPr>
          <p:spPr>
            <a:xfrm>
              <a:off x="2718939" y="4175846"/>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16" name="觅知网-不倒翁ID:189359941">
            <a:extLst>
              <a:ext uri="{FF2B5EF4-FFF2-40B4-BE49-F238E27FC236}">
                <a16:creationId xmlns:a16="http://schemas.microsoft.com/office/drawing/2014/main" id="{AEC76C74-E00E-C85D-9C38-08E467590B7B}"/>
              </a:ext>
            </a:extLst>
          </p:cNvPr>
          <p:cNvGrpSpPr/>
          <p:nvPr/>
        </p:nvGrpSpPr>
        <p:grpSpPr>
          <a:xfrm>
            <a:off x="4801373" y="5358376"/>
            <a:ext cx="3212333" cy="328398"/>
            <a:chOff x="5339870" y="5296822"/>
            <a:chExt cx="3212333" cy="328398"/>
          </a:xfrm>
        </p:grpSpPr>
        <p:sp>
          <p:nvSpPr>
            <p:cNvPr id="17" name="觅知网-不倒翁ID:189359941">
              <a:extLst>
                <a:ext uri="{FF2B5EF4-FFF2-40B4-BE49-F238E27FC236}">
                  <a16:creationId xmlns:a16="http://schemas.microsoft.com/office/drawing/2014/main" id="{9391C7E5-29C9-45C0-D8D7-FED1FE0BF6D4}"/>
                </a:ext>
              </a:extLst>
            </p:cNvPr>
            <p:cNvSpPr txBox="1"/>
            <p:nvPr/>
          </p:nvSpPr>
          <p:spPr>
            <a:xfrm>
              <a:off x="5526489" y="5296822"/>
              <a:ext cx="302571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第六组</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：杨博文 汲浩冉 张奕驰</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8" name="觅知网-不倒翁ID:189359941">
              <a:extLst>
                <a:ext uri="{FF2B5EF4-FFF2-40B4-BE49-F238E27FC236}">
                  <a16:creationId xmlns:a16="http://schemas.microsoft.com/office/drawing/2014/main" id="{6924D628-65CA-9C05-5156-95DCEDE220F1}"/>
                </a:ext>
              </a:extLst>
            </p:cNvPr>
            <p:cNvSpPr/>
            <p:nvPr/>
          </p:nvSpPr>
          <p:spPr>
            <a:xfrm>
              <a:off x="533987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算法结果</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7" name="图片 6">
            <a:extLst>
              <a:ext uri="{FF2B5EF4-FFF2-40B4-BE49-F238E27FC236}">
                <a16:creationId xmlns:a16="http://schemas.microsoft.com/office/drawing/2014/main" id="{13E8DE31-29CC-019E-0114-F8CC9E3FB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4656" y="1299400"/>
            <a:ext cx="2681188" cy="2681188"/>
          </a:xfrm>
          <a:prstGeom prst="rect">
            <a:avLst/>
          </a:prstGeom>
        </p:spPr>
      </p:pic>
      <p:pic>
        <p:nvPicPr>
          <p:cNvPr id="11" name="图片 10">
            <a:extLst>
              <a:ext uri="{FF2B5EF4-FFF2-40B4-BE49-F238E27FC236}">
                <a16:creationId xmlns:a16="http://schemas.microsoft.com/office/drawing/2014/main" id="{507F4DB1-28D7-C160-D1E7-40365169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0360" y="1299400"/>
            <a:ext cx="2664296" cy="2664296"/>
          </a:xfrm>
          <a:prstGeom prst="rect">
            <a:avLst/>
          </a:prstGeom>
        </p:spPr>
      </p:pic>
      <p:pic>
        <p:nvPicPr>
          <p:cNvPr id="13" name="图片 12">
            <a:extLst>
              <a:ext uri="{FF2B5EF4-FFF2-40B4-BE49-F238E27FC236}">
                <a16:creationId xmlns:a16="http://schemas.microsoft.com/office/drawing/2014/main" id="{E7330419-7369-9648-E74D-88D68A93B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164" y="1321219"/>
            <a:ext cx="2681188" cy="2681188"/>
          </a:xfrm>
          <a:prstGeom prst="rect">
            <a:avLst/>
          </a:prstGeom>
        </p:spPr>
      </p:pic>
      <p:pic>
        <p:nvPicPr>
          <p:cNvPr id="15" name="图片 14">
            <a:extLst>
              <a:ext uri="{FF2B5EF4-FFF2-40B4-BE49-F238E27FC236}">
                <a16:creationId xmlns:a16="http://schemas.microsoft.com/office/drawing/2014/main" id="{B3CE57C7-B321-0814-5E39-E8C039490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7798" y="1299400"/>
            <a:ext cx="2664296" cy="2664296"/>
          </a:xfrm>
          <a:prstGeom prst="rect">
            <a:avLst/>
          </a:prstGeom>
        </p:spPr>
      </p:pic>
      <p:sp>
        <p:nvSpPr>
          <p:cNvPr id="16" name="文本框 15">
            <a:extLst>
              <a:ext uri="{FF2B5EF4-FFF2-40B4-BE49-F238E27FC236}">
                <a16:creationId xmlns:a16="http://schemas.microsoft.com/office/drawing/2014/main" id="{5C83751D-40F5-6402-716A-2C8F669BEBF1}"/>
              </a:ext>
            </a:extLst>
          </p:cNvPr>
          <p:cNvSpPr txBox="1"/>
          <p:nvPr/>
        </p:nvSpPr>
        <p:spPr>
          <a:xfrm>
            <a:off x="691768" y="4358271"/>
            <a:ext cx="5904656" cy="1200329"/>
          </a:xfrm>
          <a:prstGeom prst="rect">
            <a:avLst/>
          </a:prstGeom>
          <a:noFill/>
        </p:spPr>
        <p:txBody>
          <a:bodyPr wrap="square" rtlCol="0">
            <a:spAutoFit/>
          </a:bodyPr>
          <a:lstStyle/>
          <a:p>
            <a:r>
              <a:rPr lang="zh-CN" altLang="en-US" sz="2400" dirty="0"/>
              <a:t>出现的问题：</a:t>
            </a:r>
            <a:endParaRPr lang="en-US" altLang="zh-CN" sz="2400" dirty="0"/>
          </a:p>
          <a:p>
            <a:r>
              <a:rPr lang="en-US" altLang="zh-CN" sz="2400" dirty="0"/>
              <a:t>1.</a:t>
            </a:r>
            <a:r>
              <a:rPr lang="zh-CN" altLang="en-US" sz="2400" dirty="0"/>
              <a:t>没有办法分割粘连细胞</a:t>
            </a:r>
            <a:endParaRPr lang="en-US" altLang="zh-CN" sz="2400" dirty="0"/>
          </a:p>
          <a:p>
            <a:r>
              <a:rPr lang="en-US" altLang="zh-CN" sz="2400" dirty="0"/>
              <a:t>2.</a:t>
            </a:r>
            <a:r>
              <a:rPr lang="zh-CN" altLang="en-US" sz="2400" dirty="0"/>
              <a:t>受原图像质量影响较大</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500"/>
                                        <p:tgtEl>
                                          <p:spTgt spid="15"/>
                                        </p:tgtEl>
                                      </p:cBhvr>
                                    </p:animEffect>
                                  </p:childTnLst>
                                </p:cTn>
                              </p:par>
                              <p:par>
                                <p:cTn id="12" presetID="14" presetClass="entr" presetSubtype="1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par>
                                <p:cTn id="15" presetID="14"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par>
                                <p:cTn id="18" presetID="14"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310363" y="2659881"/>
            <a:ext cx="7571303"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分水岭算法及改进</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第四部分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EC634-653F-38B0-6214-2E393D5F04CB}"/>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5AC0B59-E352-A127-DD42-97F9E8E2FB6B}"/>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分水岭算法概述</a:t>
            </a:r>
          </a:p>
        </p:txBody>
      </p:sp>
      <p:sp>
        <p:nvSpPr>
          <p:cNvPr id="19" name="觅知网-不倒翁ID:189359941">
            <a:extLst>
              <a:ext uri="{FF2B5EF4-FFF2-40B4-BE49-F238E27FC236}">
                <a16:creationId xmlns:a16="http://schemas.microsoft.com/office/drawing/2014/main" id="{73857132-1E7C-13E6-FC94-3AC3F456F120}"/>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57AFC0AE-1B54-0C0E-EB0E-33CC62B43FDE}"/>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a:extLst>
              <a:ext uri="{FF2B5EF4-FFF2-40B4-BE49-F238E27FC236}">
                <a16:creationId xmlns:a16="http://schemas.microsoft.com/office/drawing/2014/main" id="{CA8DDFEC-FCEA-0A52-683C-4CEE3087C23C}"/>
              </a:ext>
            </a:extLst>
          </p:cNvPr>
          <p:cNvSpPr txBox="1">
            <a:spLocks noChangeArrowheads="1"/>
          </p:cNvSpPr>
          <p:nvPr>
            <p:custDataLst>
              <p:tags r:id="rId2"/>
            </p:custDataLst>
          </p:nvPr>
        </p:nvSpPr>
        <p:spPr bwMode="auto">
          <a:xfrm>
            <a:off x="1667834" y="2416210"/>
            <a:ext cx="9058800" cy="67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分水岭算法 是一种基于拓扑理论的经典图像分割算法，它非常直观地模拟了地理学中的“水淹过程”来分割相互接触的物体。</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3" name="觅知网-不倒翁ID:189359941">
            <a:extLst>
              <a:ext uri="{FF2B5EF4-FFF2-40B4-BE49-F238E27FC236}">
                <a16:creationId xmlns:a16="http://schemas.microsoft.com/office/drawing/2014/main" id="{49CDE536-E40A-6280-B303-527D9C05D143}"/>
              </a:ext>
            </a:extLst>
          </p:cNvPr>
          <p:cNvSpPr txBox="1">
            <a:spLocks noChangeArrowheads="1"/>
          </p:cNvSpPr>
          <p:nvPr>
            <p:custDataLst>
              <p:tags r:id="rId3"/>
            </p:custDataLst>
          </p:nvPr>
        </p:nvSpPr>
        <p:spPr bwMode="auto">
          <a:xfrm>
            <a:off x="1685470" y="3326625"/>
            <a:ext cx="9041164" cy="19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算法过程：</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标记种子点：首先，我们找到一些确定的“注水点”。这些点通常是我们已知的前景物体（内部标记）和背景（外部标记）的区域。</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模拟注水：从这些种子点开始，用“水”（标签）淹没整个图像。水位从低到高（距离值从低到高）逐渐上升。</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修筑水坝：当从不同种子点涌出的“水”将要汇合时，就在它们之间修筑水坝（分水岭），阻止其合并。</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分割完成：当水位上升到最高峰时，所有修筑的水坝就构成了图像的分割边界，将不同的物体分开。</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4" name="觅知网-不倒翁ID:189359941">
            <a:extLst>
              <a:ext uri="{FF2B5EF4-FFF2-40B4-BE49-F238E27FC236}">
                <a16:creationId xmlns:a16="http://schemas.microsoft.com/office/drawing/2014/main" id="{E0608C9C-AB1E-F7B4-1278-662B43358EE0}"/>
              </a:ext>
            </a:extLst>
          </p:cNvPr>
          <p:cNvSpPr txBox="1"/>
          <p:nvPr>
            <p:custDataLst>
              <p:tags r:id="rId4"/>
            </p:custDataLst>
          </p:nvPr>
        </p:nvSpPr>
        <p:spPr>
          <a:xfrm>
            <a:off x="1685470" y="1822527"/>
            <a:ext cx="1980029" cy="523220"/>
          </a:xfrm>
          <a:prstGeom prst="rect">
            <a:avLst/>
          </a:prstGeom>
          <a:noFill/>
        </p:spPr>
        <p:txBody>
          <a:bodyPr wrap="none" rtlCol="0">
            <a:spAutoFit/>
          </a:bodyPr>
          <a:lstStyle/>
          <a:p>
            <a:r>
              <a:rPr kumimoji="1" lang="zh-CN" altLang="en-US"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分水岭算法</a:t>
            </a:r>
          </a:p>
        </p:txBody>
      </p:sp>
      <p:sp>
        <p:nvSpPr>
          <p:cNvPr id="6" name="觅知网-不倒翁ID:189359941">
            <a:extLst>
              <a:ext uri="{FF2B5EF4-FFF2-40B4-BE49-F238E27FC236}">
                <a16:creationId xmlns:a16="http://schemas.microsoft.com/office/drawing/2014/main" id="{35A8F92E-AB01-961F-7FD8-0011907EFFC7}"/>
              </a:ext>
            </a:extLst>
          </p:cNvPr>
          <p:cNvSpPr/>
          <p:nvPr>
            <p:custDataLst>
              <p:tags r:id="rId5"/>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a:extLst>
              <a:ext uri="{FF2B5EF4-FFF2-40B4-BE49-F238E27FC236}">
                <a16:creationId xmlns:a16="http://schemas.microsoft.com/office/drawing/2014/main" id="{39BDD505-6FA3-263C-6CB8-72391C199A2F}"/>
              </a:ext>
            </a:extLst>
          </p:cNvPr>
          <p:cNvPicPr>
            <a:picLocks noChangeAspect="1"/>
          </p:cNvPicPr>
          <p:nvPr>
            <p:custDataLst>
              <p:tags r:id="rId6"/>
            </p:custDataLst>
          </p:nvPr>
        </p:nvPicPr>
        <p:blipFill>
          <a:blip r:embed="rId9"/>
          <a:stretch>
            <a:fillRect/>
          </a:stretch>
        </p:blipFill>
        <p:spPr>
          <a:xfrm>
            <a:off x="9120505" y="554355"/>
            <a:ext cx="2446020" cy="549910"/>
          </a:xfrm>
          <a:prstGeom prst="rect">
            <a:avLst/>
          </a:prstGeom>
        </p:spPr>
      </p:pic>
    </p:spTree>
    <p:extLst>
      <p:ext uri="{BB962C8B-B14F-4D97-AF65-F5344CB8AC3E}">
        <p14:creationId xmlns:p14="http://schemas.microsoft.com/office/powerpoint/2010/main" val="40598561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from="0" to="1" calcmode="lin" valueType="num">
                                      <p:cBhvr>
                                        <p:cTn id="19" dur="500" fill="hold">
                                          <p:stCondLst>
                                            <p:cond delay="0"/>
                                          </p:stCondLst>
                                        </p:cTn>
                                        <p:tgtEl>
                                          <p:spTgt spid="18"/>
                                        </p:tgtEl>
                                        <p:attrNameLst>
                                          <p:attrName>style.opacity</p:attrName>
                                        </p:attrNameLst>
                                      </p:cBhvr>
                                    </p:anim>
                                    <p:anim to="" calcmode="lin" valueType="num">
                                      <p:cBhvr>
                                        <p:cTn id="2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1" presetID="0" presetClass="entr" presetSubtype="0" decel="10000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4"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10B8C-2A66-3BE8-1C1B-2387A41E6301}"/>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440FF30-4D1F-60A1-C2FB-EC33D6A0FAD7}"/>
              </a:ext>
            </a:extLst>
          </p:cNvPr>
          <p:cNvSpPr txBox="1"/>
          <p:nvPr>
            <p:custDataLst>
              <p:tags r:id="rId1"/>
            </p:custDataLst>
          </p:nvPr>
        </p:nvSpPr>
        <p:spPr>
          <a:xfrm>
            <a:off x="557986" y="554589"/>
            <a:ext cx="659477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传统分水岭和自适应分水岭</a:t>
            </a:r>
          </a:p>
        </p:txBody>
      </p:sp>
      <p:sp>
        <p:nvSpPr>
          <p:cNvPr id="19" name="觅知网-不倒翁ID:189359941">
            <a:extLst>
              <a:ext uri="{FF2B5EF4-FFF2-40B4-BE49-F238E27FC236}">
                <a16:creationId xmlns:a16="http://schemas.microsoft.com/office/drawing/2014/main" id="{219D95F8-9D84-B199-70F8-A2C4B30EA84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B82D3BAB-CF17-664E-419D-98C7F4071329}"/>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7AFBEEAC-E4CC-CBB3-2FDF-8197AA753E9F}"/>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A5DF2FA9-7031-5E00-CA98-CCCC9482F70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0B82079E-5428-D72C-DBA3-DE2400B61B77}"/>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6F96103-6681-E2DE-3B42-9E20ACBA0D93}"/>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44AC737A-7721-28F5-FB49-74C03B68EF60}"/>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5" name="矩形: 圆角 24">
            <a:extLst>
              <a:ext uri="{FF2B5EF4-FFF2-40B4-BE49-F238E27FC236}">
                <a16:creationId xmlns:a16="http://schemas.microsoft.com/office/drawing/2014/main" id="{A01B93C0-8646-3730-D1E4-4A57ED3C4104}"/>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80710EE4-F458-782F-E071-DD22C08FF4A4}"/>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8269A71-7079-915D-EFC5-2D6390CE02BF}"/>
              </a:ext>
            </a:extLst>
          </p:cNvPr>
          <p:cNvCxnSpPr>
            <a:cxnSpLocks/>
          </p:cNvCxnSpPr>
          <p:nvPr/>
        </p:nvCxnSpPr>
        <p:spPr>
          <a:xfrm>
            <a:off x="4295800" y="2344643"/>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72D8F73-7A2C-76D0-753D-9B404EACCAB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131C89E-230E-8423-F29D-956B832A9E9B}"/>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3561A485-6236-79DA-56C9-E8A9D095D122}"/>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距离图</a:t>
            </a:r>
          </a:p>
        </p:txBody>
      </p:sp>
      <p:sp>
        <p:nvSpPr>
          <p:cNvPr id="38" name="矩形: 圆角 37">
            <a:extLst>
              <a:ext uri="{FF2B5EF4-FFF2-40B4-BE49-F238E27FC236}">
                <a16:creationId xmlns:a16="http://schemas.microsoft.com/office/drawing/2014/main" id="{CF72B628-0B6B-B053-2A02-F7B536ED1CC6}"/>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BE738BB8-889D-83F9-B5AB-BBD6FD680E97}"/>
              </a:ext>
            </a:extLst>
          </p:cNvPr>
          <p:cNvCxnSpPr>
            <a:cxnSpLocks/>
          </p:cNvCxnSpPr>
          <p:nvPr/>
        </p:nvCxnSpPr>
        <p:spPr>
          <a:xfrm>
            <a:off x="4295800" y="3251520"/>
            <a:ext cx="0" cy="5210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9F5D88B-2D46-A31E-2E0F-843CE87778D6}"/>
              </a:ext>
            </a:extLst>
          </p:cNvPr>
          <p:cNvCxnSpPr>
            <a:cxnSpLocks/>
          </p:cNvCxnSpPr>
          <p:nvPr/>
        </p:nvCxnSpPr>
        <p:spPr>
          <a:xfrm>
            <a:off x="4295800" y="4122693"/>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5BBD220-9B59-3F02-D85F-57FF72BDF71B}"/>
              </a:ext>
            </a:extLst>
          </p:cNvPr>
          <p:cNvCxnSpPr>
            <a:cxnSpLocks/>
          </p:cNvCxnSpPr>
          <p:nvPr/>
        </p:nvCxnSpPr>
        <p:spPr>
          <a:xfrm>
            <a:off x="6129867" y="4885987"/>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F4999E31-B681-8608-1ACF-D62321B5A9D7}"/>
              </a:ext>
            </a:extLst>
          </p:cNvPr>
          <p:cNvCxnSpPr>
            <a:cxnSpLocks/>
          </p:cNvCxnSpPr>
          <p:nvPr/>
        </p:nvCxnSpPr>
        <p:spPr>
          <a:xfrm>
            <a:off x="4871864" y="1780331"/>
            <a:ext cx="0" cy="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A4FF072D-8C25-15A1-70BA-3630446E8C11}"/>
              </a:ext>
            </a:extLst>
          </p:cNvPr>
          <p:cNvCxnSpPr>
            <a:cxnSpLocks/>
          </p:cNvCxnSpPr>
          <p:nvPr/>
        </p:nvCxnSpPr>
        <p:spPr>
          <a:xfrm>
            <a:off x="5951984" y="2358478"/>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5169C565-09C9-0382-9B3C-434110A43505}"/>
              </a:ext>
            </a:extLst>
          </p:cNvPr>
          <p:cNvCxnSpPr>
            <a:cxnSpLocks/>
          </p:cNvCxnSpPr>
          <p:nvPr/>
        </p:nvCxnSpPr>
        <p:spPr>
          <a:xfrm flipH="1">
            <a:off x="4871864" y="3251520"/>
            <a:ext cx="714271" cy="514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9749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1000"/>
                                        <p:tgtEl>
                                          <p:spTgt spid="122"/>
                                        </p:tgtEl>
                                      </p:cBhvr>
                                    </p:animEffect>
                                    <p:anim calcmode="lin" valueType="num">
                                      <p:cBhvr>
                                        <p:cTn id="14" dur="1000" fill="hold"/>
                                        <p:tgtEl>
                                          <p:spTgt spid="122"/>
                                        </p:tgtEl>
                                        <p:attrNameLst>
                                          <p:attrName>ppt_x</p:attrName>
                                        </p:attrNameLst>
                                      </p:cBhvr>
                                      <p:tavLst>
                                        <p:tav tm="0">
                                          <p:val>
                                            <p:strVal val="#ppt_x"/>
                                          </p:val>
                                        </p:tav>
                                        <p:tav tm="100000">
                                          <p:val>
                                            <p:strVal val="#ppt_x"/>
                                          </p:val>
                                        </p:tav>
                                      </p:tavLst>
                                    </p:anim>
                                    <p:anim calcmode="lin" valueType="num">
                                      <p:cBhvr>
                                        <p:cTn id="15" dur="1000" fill="hold"/>
                                        <p:tgtEl>
                                          <p:spTgt spid="12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1000"/>
                                        <p:tgtEl>
                                          <p:spTgt spid="105"/>
                                        </p:tgtEl>
                                      </p:cBhvr>
                                    </p:animEffect>
                                    <p:anim calcmode="lin" valueType="num">
                                      <p:cBhvr>
                                        <p:cTn id="34" dur="1000" fill="hold"/>
                                        <p:tgtEl>
                                          <p:spTgt spid="105"/>
                                        </p:tgtEl>
                                        <p:attrNameLst>
                                          <p:attrName>ppt_x</p:attrName>
                                        </p:attrNameLst>
                                      </p:cBhvr>
                                      <p:tavLst>
                                        <p:tav tm="0">
                                          <p:val>
                                            <p:strVal val="#ppt_x"/>
                                          </p:val>
                                        </p:tav>
                                        <p:tav tm="100000">
                                          <p:val>
                                            <p:strVal val="#ppt_x"/>
                                          </p:val>
                                        </p:tav>
                                      </p:tavLst>
                                    </p:anim>
                                    <p:anim calcmode="lin" valueType="num">
                                      <p:cBhvr>
                                        <p:cTn id="3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additive="base">
                                        <p:cTn id="50" dur="1100" fill="hold"/>
                                        <p:tgtEl>
                                          <p:spTgt spid="122"/>
                                        </p:tgtEl>
                                        <p:attrNameLst>
                                          <p:attrName>ppt_x</p:attrName>
                                        </p:attrNameLst>
                                      </p:cBhvr>
                                      <p:tavLst>
                                        <p:tav tm="0">
                                          <p:val>
                                            <p:strVal val="#ppt_x"/>
                                          </p:val>
                                        </p:tav>
                                        <p:tav tm="100000">
                                          <p:val>
                                            <p:strVal val="#ppt_x"/>
                                          </p:val>
                                        </p:tav>
                                      </p:tavLst>
                                    </p:anim>
                                    <p:anim calcmode="lin" valueType="num">
                                      <p:cBhvr additive="base">
                                        <p:cTn id="51" dur="1100" fill="hold"/>
                                        <p:tgtEl>
                                          <p:spTgt spid="122"/>
                                        </p:tgtEl>
                                        <p:attrNameLst>
                                          <p:attrName>ppt_y</p:attrName>
                                        </p:attrNameLst>
                                      </p:cBhvr>
                                      <p:tavLst>
                                        <p:tav tm="0">
                                          <p:val>
                                            <p:strVal val="1+#ppt_h/2"/>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00"/>
                                        <p:tgtEl>
                                          <p:spTgt spid="44"/>
                                        </p:tgtEl>
                                      </p:cBhvr>
                                    </p:animEffect>
                                    <p:anim calcmode="lin" valueType="num">
                                      <p:cBhvr>
                                        <p:cTn id="55" dur="1000" fill="hold"/>
                                        <p:tgtEl>
                                          <p:spTgt spid="44"/>
                                        </p:tgtEl>
                                        <p:attrNameLst>
                                          <p:attrName>ppt_x</p:attrName>
                                        </p:attrNameLst>
                                      </p:cBhvr>
                                      <p:tavLst>
                                        <p:tav tm="0">
                                          <p:val>
                                            <p:strVal val="#ppt_x"/>
                                          </p:val>
                                        </p:tav>
                                        <p:tav tm="100000">
                                          <p:val>
                                            <p:strVal val="#ppt_x"/>
                                          </p:val>
                                        </p:tav>
                                      </p:tavLst>
                                    </p:anim>
                                    <p:anim calcmode="lin" valueType="num">
                                      <p:cBhvr>
                                        <p:cTn id="56" dur="1000" fill="hold"/>
                                        <p:tgtEl>
                                          <p:spTgt spid="4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1000"/>
                                        <p:tgtEl>
                                          <p:spTgt spid="105"/>
                                        </p:tgtEl>
                                      </p:cBhvr>
                                    </p:animEffect>
                                    <p:anim calcmode="lin" valueType="num">
                                      <p:cBhvr>
                                        <p:cTn id="60" dur="1000" fill="hold"/>
                                        <p:tgtEl>
                                          <p:spTgt spid="105"/>
                                        </p:tgtEl>
                                        <p:attrNameLst>
                                          <p:attrName>ppt_x</p:attrName>
                                        </p:attrNameLst>
                                      </p:cBhvr>
                                      <p:tavLst>
                                        <p:tav tm="0">
                                          <p:val>
                                            <p:strVal val="#ppt_x"/>
                                          </p:val>
                                        </p:tav>
                                        <p:tav tm="100000">
                                          <p:val>
                                            <p:strVal val="#ppt_x"/>
                                          </p:val>
                                        </p:tav>
                                      </p:tavLst>
                                    </p:anim>
                                    <p:anim calcmode="lin" valueType="num">
                                      <p:cBhvr>
                                        <p:cTn id="61"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FB05-029E-7C72-4968-D41A42E9A6D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B8CF990-C642-2D46-4992-45E8F691AD68}"/>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传统分水岭算法</a:t>
            </a:r>
          </a:p>
        </p:txBody>
      </p:sp>
      <p:sp>
        <p:nvSpPr>
          <p:cNvPr id="19" name="觅知网-不倒翁ID:189359941">
            <a:extLst>
              <a:ext uri="{FF2B5EF4-FFF2-40B4-BE49-F238E27FC236}">
                <a16:creationId xmlns:a16="http://schemas.microsoft.com/office/drawing/2014/main" id="{5093C1DA-4377-AC2B-04E1-44B2FF28A52B}"/>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C7BDAA60-9AFE-7636-D857-DF4AF4BBB140}"/>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F674E376-6BB7-D145-8FE7-DB2C0DF501F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62E54587-D37A-59B7-B664-9E641B762466}"/>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解决了部分粘连细胞的问题，但是仍然会存在部分粘连细胞分割不开的场景</a:t>
            </a:r>
            <a:endParaRPr lang="en-US" altLang="zh-CN" sz="2000" dirty="0"/>
          </a:p>
          <a:p>
            <a:pPr marL="342900" indent="-342900">
              <a:buFont typeface="Arial" panose="020B0604020202020204" pitchFamily="34" charset="0"/>
              <a:buChar char="•"/>
            </a:pPr>
            <a:r>
              <a:rPr lang="zh-CN" altLang="en-US" sz="2000" dirty="0"/>
              <a:t>无法区分噪声与细胞</a:t>
            </a:r>
            <a:endParaRPr lang="en-US" altLang="zh-CN" sz="2000" dirty="0"/>
          </a:p>
        </p:txBody>
      </p:sp>
      <p:pic>
        <p:nvPicPr>
          <p:cNvPr id="3" name="图片 2">
            <a:extLst>
              <a:ext uri="{FF2B5EF4-FFF2-40B4-BE49-F238E27FC236}">
                <a16:creationId xmlns:a16="http://schemas.microsoft.com/office/drawing/2014/main" id="{FC0356DA-E14F-5A06-93D0-113FCE72F5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C63BD1C3-487D-D87A-8FDA-018A2B682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0DB1A1AC-71C6-DF57-4994-0B5B3EDEBF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8AA76146-0DEB-34D4-186C-F806C34672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F54D50C2-EE96-2028-4287-376629D2A125}"/>
              </a:ext>
            </a:extLst>
          </p:cNvPr>
          <p:cNvSpPr txBox="1"/>
          <p:nvPr/>
        </p:nvSpPr>
        <p:spPr>
          <a:xfrm>
            <a:off x="672916" y="1400486"/>
            <a:ext cx="7560840" cy="369332"/>
          </a:xfrm>
          <a:prstGeom prst="rect">
            <a:avLst/>
          </a:prstGeom>
          <a:noFill/>
        </p:spPr>
        <p:txBody>
          <a:bodyPr wrap="square" rtlCol="0">
            <a:spAutoFit/>
          </a:bodyPr>
          <a:lstStyle/>
          <a:p>
            <a:r>
              <a:rPr lang="zh-CN" altLang="en-US" dirty="0"/>
              <a:t>传统分水岭概述</a:t>
            </a:r>
            <a:r>
              <a:rPr lang="zh-CN" altLang="en-US" dirty="0">
                <a:sym typeface="Wingdings" panose="05000000000000000000" pitchFamily="2" charset="2"/>
              </a:rPr>
              <a:t>：基于距离变换寻找注水点</a:t>
            </a:r>
            <a:r>
              <a:rPr lang="en-US" altLang="zh-CN" dirty="0">
                <a:sym typeface="Wingdings" panose="05000000000000000000" pitchFamily="2" charset="2"/>
              </a:rPr>
              <a:t>/</a:t>
            </a:r>
            <a:r>
              <a:rPr lang="zh-CN" altLang="en-US" dirty="0">
                <a:sym typeface="Wingdings" panose="05000000000000000000" pitchFamily="2" charset="2"/>
              </a:rPr>
              <a:t>细胞核心区域</a:t>
            </a:r>
            <a:endParaRPr lang="zh-CN" altLang="en-US" dirty="0">
              <a:highlight>
                <a:srgbClr val="FFFF00"/>
              </a:highlight>
            </a:endParaRPr>
          </a:p>
        </p:txBody>
      </p:sp>
      <p:sp>
        <p:nvSpPr>
          <p:cNvPr id="14" name="文本框 13">
            <a:extLst>
              <a:ext uri="{FF2B5EF4-FFF2-40B4-BE49-F238E27FC236}">
                <a16:creationId xmlns:a16="http://schemas.microsoft.com/office/drawing/2014/main" id="{5555B6DD-DE35-2892-8848-4FAE569DF0C0}"/>
              </a:ext>
            </a:extLst>
          </p:cNvPr>
          <p:cNvSpPr txBox="1"/>
          <p:nvPr/>
        </p:nvSpPr>
        <p:spPr>
          <a:xfrm>
            <a:off x="650344" y="2000244"/>
            <a:ext cx="7560840" cy="369332"/>
          </a:xfrm>
          <a:prstGeom prst="rect">
            <a:avLst/>
          </a:prstGeom>
          <a:noFill/>
        </p:spPr>
        <p:txBody>
          <a:bodyPr wrap="square" rtlCol="0">
            <a:spAutoFit/>
          </a:bodyPr>
          <a:lstStyle/>
          <a:p>
            <a:r>
              <a:rPr lang="zh-CN" altLang="en-US" dirty="0"/>
              <a:t>传统分水岭结果：</a:t>
            </a:r>
          </a:p>
        </p:txBody>
      </p:sp>
    </p:spTree>
    <p:extLst>
      <p:ext uri="{BB962C8B-B14F-4D97-AF65-F5344CB8AC3E}">
        <p14:creationId xmlns:p14="http://schemas.microsoft.com/office/powerpoint/2010/main" val="4504093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1"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par>
                                <p:cTn id="19" presetID="6"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par>
                                <p:cTn id="22" presetID="6"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par>
                                <p:cTn id="25" presetID="6"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par>
                                <p:cTn id="28" presetID="6" presetClass="entr" presetSubtype="16"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circle(in)">
                                      <p:cBhvr>
                                        <p:cTn id="30" dur="20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AF0F-B68E-C7EF-3A8E-C21021975B3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F5748C2-8DD1-3BF4-15BF-E4ADCEFCD16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自适应分水岭算法</a:t>
            </a:r>
          </a:p>
        </p:txBody>
      </p:sp>
      <p:sp>
        <p:nvSpPr>
          <p:cNvPr id="19" name="觅知网-不倒翁ID:189359941">
            <a:extLst>
              <a:ext uri="{FF2B5EF4-FFF2-40B4-BE49-F238E27FC236}">
                <a16:creationId xmlns:a16="http://schemas.microsoft.com/office/drawing/2014/main" id="{375E6117-24E2-62F1-8E4E-6E2D2028814C}"/>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D42E1D9-431D-7762-03D6-DFEAE2A44CB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1BAD3EAA-3459-F92F-E4CA-E73E10505DF7}"/>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8F5C4BA-3929-DB2B-941F-F5FADD6DCE6C}"/>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相较于传统分水岭，解决了更多粘连细胞的问题，但是会存在一些细胞过分割的现象</a:t>
            </a:r>
            <a:endParaRPr lang="en-US" altLang="zh-CN" sz="2000" dirty="0"/>
          </a:p>
          <a:p>
            <a:pPr marL="342900" indent="-342900">
              <a:buFont typeface="Arial" panose="020B0604020202020204" pitchFamily="34" charset="0"/>
              <a:buChar char="•"/>
            </a:pPr>
            <a:r>
              <a:rPr lang="zh-CN" altLang="en-US" sz="2000" dirty="0"/>
              <a:t>无法区别噪声与细胞</a:t>
            </a:r>
            <a:endParaRPr lang="en-US" altLang="zh-CN" sz="2000" dirty="0"/>
          </a:p>
        </p:txBody>
      </p:sp>
      <p:sp>
        <p:nvSpPr>
          <p:cNvPr id="12" name="文本框 11">
            <a:extLst>
              <a:ext uri="{FF2B5EF4-FFF2-40B4-BE49-F238E27FC236}">
                <a16:creationId xmlns:a16="http://schemas.microsoft.com/office/drawing/2014/main" id="{19C48DD2-2F09-4DE0-5FDC-42B49071D01A}"/>
              </a:ext>
            </a:extLst>
          </p:cNvPr>
          <p:cNvSpPr txBox="1"/>
          <p:nvPr/>
        </p:nvSpPr>
        <p:spPr>
          <a:xfrm>
            <a:off x="672916" y="1400486"/>
            <a:ext cx="7560840" cy="369332"/>
          </a:xfrm>
          <a:prstGeom prst="rect">
            <a:avLst/>
          </a:prstGeom>
          <a:noFill/>
        </p:spPr>
        <p:txBody>
          <a:bodyPr wrap="square" rtlCol="0">
            <a:spAutoFit/>
          </a:bodyPr>
          <a:lstStyle/>
          <a:p>
            <a:r>
              <a:rPr lang="zh-CN" altLang="en-US" dirty="0"/>
              <a:t>自适应分水岭概述</a:t>
            </a:r>
            <a:r>
              <a:rPr lang="zh-CN" altLang="en-US" dirty="0">
                <a:sym typeface="Wingdings" panose="05000000000000000000" pitchFamily="2" charset="2"/>
              </a:rPr>
              <a:t>：基于局部极大值寻找注水点</a:t>
            </a:r>
            <a:r>
              <a:rPr lang="en-US" altLang="zh-CN" dirty="0">
                <a:sym typeface="Wingdings" panose="05000000000000000000" pitchFamily="2" charset="2"/>
              </a:rPr>
              <a:t>/</a:t>
            </a:r>
            <a:r>
              <a:rPr lang="zh-CN" altLang="en-US" dirty="0">
                <a:sym typeface="Wingdings" panose="05000000000000000000" pitchFamily="2" charset="2"/>
              </a:rPr>
              <a:t>细胞核心区域</a:t>
            </a:r>
            <a:endParaRPr lang="zh-CN" altLang="en-US" dirty="0">
              <a:highlight>
                <a:srgbClr val="FFFF00"/>
              </a:highlight>
            </a:endParaRPr>
          </a:p>
        </p:txBody>
      </p:sp>
      <p:sp>
        <p:nvSpPr>
          <p:cNvPr id="14" name="文本框 13">
            <a:extLst>
              <a:ext uri="{FF2B5EF4-FFF2-40B4-BE49-F238E27FC236}">
                <a16:creationId xmlns:a16="http://schemas.microsoft.com/office/drawing/2014/main" id="{2C3C202B-3C6A-2B9E-B0D7-38812491A1C1}"/>
              </a:ext>
            </a:extLst>
          </p:cNvPr>
          <p:cNvSpPr txBox="1"/>
          <p:nvPr/>
        </p:nvSpPr>
        <p:spPr>
          <a:xfrm>
            <a:off x="650344" y="2000244"/>
            <a:ext cx="7560840" cy="369332"/>
          </a:xfrm>
          <a:prstGeom prst="rect">
            <a:avLst/>
          </a:prstGeom>
          <a:noFill/>
        </p:spPr>
        <p:txBody>
          <a:bodyPr wrap="square" rtlCol="0">
            <a:spAutoFit/>
          </a:bodyPr>
          <a:lstStyle/>
          <a:p>
            <a:r>
              <a:rPr lang="zh-CN" altLang="en-US" dirty="0"/>
              <a:t>自适应分水岭结果：</a:t>
            </a:r>
          </a:p>
        </p:txBody>
      </p:sp>
      <p:pic>
        <p:nvPicPr>
          <p:cNvPr id="4" name="图片 3">
            <a:extLst>
              <a:ext uri="{FF2B5EF4-FFF2-40B4-BE49-F238E27FC236}">
                <a16:creationId xmlns:a16="http://schemas.microsoft.com/office/drawing/2014/main" id="{6A4D2FA2-59D9-2818-FAA8-C95FAEF844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3752" y="2557575"/>
            <a:ext cx="2530608" cy="2530608"/>
          </a:xfrm>
          <a:prstGeom prst="rect">
            <a:avLst/>
          </a:prstGeom>
        </p:spPr>
      </p:pic>
      <p:pic>
        <p:nvPicPr>
          <p:cNvPr id="7" name="图片 6">
            <a:extLst>
              <a:ext uri="{FF2B5EF4-FFF2-40B4-BE49-F238E27FC236}">
                <a16:creationId xmlns:a16="http://schemas.microsoft.com/office/drawing/2014/main" id="{391331D8-9135-9F7B-890D-E0447881B4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084" y="2556611"/>
            <a:ext cx="2520280" cy="2520280"/>
          </a:xfrm>
          <a:prstGeom prst="rect">
            <a:avLst/>
          </a:prstGeom>
        </p:spPr>
      </p:pic>
      <p:pic>
        <p:nvPicPr>
          <p:cNvPr id="11" name="图片 10">
            <a:extLst>
              <a:ext uri="{FF2B5EF4-FFF2-40B4-BE49-F238E27FC236}">
                <a16:creationId xmlns:a16="http://schemas.microsoft.com/office/drawing/2014/main" id="{68C08269-FB22-DE15-BB51-2E65E301A2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5414" y="2551947"/>
            <a:ext cx="2530608" cy="2530608"/>
          </a:xfrm>
          <a:prstGeom prst="rect">
            <a:avLst/>
          </a:prstGeom>
        </p:spPr>
      </p:pic>
      <p:pic>
        <p:nvPicPr>
          <p:cNvPr id="15" name="图片 14">
            <a:extLst>
              <a:ext uri="{FF2B5EF4-FFF2-40B4-BE49-F238E27FC236}">
                <a16:creationId xmlns:a16="http://schemas.microsoft.com/office/drawing/2014/main" id="{5A776825-D48A-8ABC-E26F-9F32CD94CB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4812" y="2537808"/>
            <a:ext cx="2557886" cy="2557886"/>
          </a:xfrm>
          <a:prstGeom prst="rect">
            <a:avLst/>
          </a:prstGeom>
        </p:spPr>
      </p:pic>
    </p:spTree>
    <p:extLst>
      <p:ext uri="{BB962C8B-B14F-4D97-AF65-F5344CB8AC3E}">
        <p14:creationId xmlns:p14="http://schemas.microsoft.com/office/powerpoint/2010/main" val="17585900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par>
                                <p:cTn id="19" presetID="6" presetClass="entr" presetSubtype="16"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par>
                                <p:cTn id="22" presetID="6"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2000"/>
                                        <p:tgtEl>
                                          <p:spTgt spid="11"/>
                                        </p:tgtEl>
                                      </p:cBhvr>
                                    </p:animEffect>
                                  </p:childTnLst>
                                </p:cTn>
                              </p:par>
                              <p:par>
                                <p:cTn id="25" presetID="6" presetClass="entr" presetSubtype="1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2000"/>
                                        <p:tgtEl>
                                          <p:spTgt spid="4"/>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8AF91-12A0-7BAE-8AD5-E56FA3BC2B85}"/>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D19F31F-64A6-4BF0-E196-D6C0344A2757}"/>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利用梯度进行改善</a:t>
            </a:r>
          </a:p>
        </p:txBody>
      </p:sp>
      <p:sp>
        <p:nvSpPr>
          <p:cNvPr id="19" name="觅知网-不倒翁ID:189359941">
            <a:extLst>
              <a:ext uri="{FF2B5EF4-FFF2-40B4-BE49-F238E27FC236}">
                <a16:creationId xmlns:a16="http://schemas.microsoft.com/office/drawing/2014/main" id="{2921AD9A-2EBC-99DC-5D73-5F71A4129F77}"/>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9638633-7BF3-6A1E-F9D0-05B25132BE9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61A30A62-EB3F-C08E-A8A9-0262D081ECED}"/>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C877E6A-9922-284E-E9F2-0122E8C4D634}"/>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DE56641A-8983-D2A8-78FF-38DFC0A6791B}"/>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AF7B20A1-CE6F-D424-B184-CBF8DB404D49}"/>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10D62F3A-87CD-2934-0C14-15B1A4B9669F}"/>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5" name="矩形: 圆角 24">
            <a:extLst>
              <a:ext uri="{FF2B5EF4-FFF2-40B4-BE49-F238E27FC236}">
                <a16:creationId xmlns:a16="http://schemas.microsoft.com/office/drawing/2014/main" id="{0F0CDA8C-895C-B2D0-9128-FF2DDA00403D}"/>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1F47B27E-1BAF-3D14-2852-84E424F3306A}"/>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31EDF18-F8BE-52F6-FF66-D3C106ABDB4B}"/>
              </a:ext>
            </a:extLst>
          </p:cNvPr>
          <p:cNvCxnSpPr>
            <a:cxnSpLocks/>
          </p:cNvCxnSpPr>
          <p:nvPr/>
        </p:nvCxnSpPr>
        <p:spPr>
          <a:xfrm>
            <a:off x="4295800" y="2344643"/>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C14B4A94-3190-54D2-A988-7157E7BC4D81}"/>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D840D40-AB1E-C0D4-DB41-F431BDC31ECB}"/>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CD917935-B897-E4AD-5F2A-4F3198C96C99}"/>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距离图</a:t>
            </a:r>
          </a:p>
        </p:txBody>
      </p:sp>
      <p:sp>
        <p:nvSpPr>
          <p:cNvPr id="36" name="矩形: 圆角 35">
            <a:extLst>
              <a:ext uri="{FF2B5EF4-FFF2-40B4-BE49-F238E27FC236}">
                <a16:creationId xmlns:a16="http://schemas.microsoft.com/office/drawing/2014/main" id="{D06C96FC-402A-92EF-10AE-CDEDA2A48408}"/>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8722F4B0-F97F-2A3B-BD8D-D6C41E21BF39}"/>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AB41C4F8-A6DD-F1F1-B5DC-6A575E2491B4}"/>
              </a:ext>
            </a:extLst>
          </p:cNvPr>
          <p:cNvCxnSpPr>
            <a:cxnSpLocks/>
          </p:cNvCxnSpPr>
          <p:nvPr/>
        </p:nvCxnSpPr>
        <p:spPr>
          <a:xfrm>
            <a:off x="4295800" y="3251520"/>
            <a:ext cx="0" cy="52109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B6DEA1F-D7DC-BF6B-84EB-8EED39F3448C}"/>
              </a:ext>
            </a:extLst>
          </p:cNvPr>
          <p:cNvCxnSpPr>
            <a:cxnSpLocks/>
          </p:cNvCxnSpPr>
          <p:nvPr/>
        </p:nvCxnSpPr>
        <p:spPr>
          <a:xfrm>
            <a:off x="4295800"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FD940B5-4C85-A355-7E86-1431269575F8}"/>
              </a:ext>
            </a:extLst>
          </p:cNvPr>
          <p:cNvCxnSpPr>
            <a:cxnSpLocks/>
          </p:cNvCxnSpPr>
          <p:nvPr/>
        </p:nvCxnSpPr>
        <p:spPr>
          <a:xfrm>
            <a:off x="6041962" y="2344643"/>
            <a:ext cx="0" cy="5567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B9F31B0-C210-5C9D-E9A8-744735FFACF9}"/>
              </a:ext>
            </a:extLst>
          </p:cNvPr>
          <p:cNvCxnSpPr>
            <a:cxnSpLocks/>
          </p:cNvCxnSpPr>
          <p:nvPr/>
        </p:nvCxnSpPr>
        <p:spPr>
          <a:xfrm>
            <a:off x="4943872" y="3262123"/>
            <a:ext cx="823830" cy="504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36C115C-88D2-0DF9-9B78-435A967B6D1D}"/>
              </a:ext>
            </a:extLst>
          </p:cNvPr>
          <p:cNvCxnSpPr>
            <a:cxnSpLocks/>
          </p:cNvCxnSpPr>
          <p:nvPr/>
        </p:nvCxnSpPr>
        <p:spPr>
          <a:xfrm>
            <a:off x="6041962" y="3262123"/>
            <a:ext cx="0" cy="504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12DF60F-36F6-FFA7-5F09-ACE203F1CE9B}"/>
              </a:ext>
            </a:extLst>
          </p:cNvPr>
          <p:cNvCxnSpPr>
            <a:cxnSpLocks/>
            <a:endCxn id="38" idx="0"/>
          </p:cNvCxnSpPr>
          <p:nvPr/>
        </p:nvCxnSpPr>
        <p:spPr>
          <a:xfrm>
            <a:off x="6091593" y="4122693"/>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C6F2FB56-8569-4D06-A492-49594EF9AB9B}"/>
              </a:ext>
            </a:extLst>
          </p:cNvPr>
          <p:cNvCxnSpPr>
            <a:cxnSpLocks/>
          </p:cNvCxnSpPr>
          <p:nvPr/>
        </p:nvCxnSpPr>
        <p:spPr>
          <a:xfrm flipH="1">
            <a:off x="4923083" y="3258822"/>
            <a:ext cx="576064" cy="497189"/>
          </a:xfrm>
          <a:prstGeom prst="straightConnector1">
            <a:avLst/>
          </a:prstGeom>
          <a:ln w="9525">
            <a:solidFill>
              <a:srgbClr val="0E4797"/>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F6DC75BE-3D7A-6BA6-A3DA-2CEE025861B5}"/>
              </a:ext>
            </a:extLst>
          </p:cNvPr>
          <p:cNvCxnSpPr>
            <a:cxnSpLocks/>
          </p:cNvCxnSpPr>
          <p:nvPr/>
        </p:nvCxnSpPr>
        <p:spPr>
          <a:xfrm>
            <a:off x="6129867" y="4885987"/>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255D06C9-42A5-0A6E-E898-CF27C1B5CD64}"/>
              </a:ext>
            </a:extLst>
          </p:cNvPr>
          <p:cNvCxnSpPr>
            <a:cxnSpLocks/>
          </p:cNvCxnSpPr>
          <p:nvPr/>
        </p:nvCxnSpPr>
        <p:spPr>
          <a:xfrm>
            <a:off x="4871864" y="1780331"/>
            <a:ext cx="0" cy="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5F02D15E-CCCE-822D-9C73-ABF6AC2B5C86}"/>
              </a:ext>
            </a:extLst>
          </p:cNvPr>
          <p:cNvCxnSpPr>
            <a:cxnSpLocks/>
          </p:cNvCxnSpPr>
          <p:nvPr/>
        </p:nvCxnSpPr>
        <p:spPr>
          <a:xfrm>
            <a:off x="4871864" y="1772814"/>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D2E79125-922E-1B13-0F28-97C89752E32E}"/>
              </a:ext>
            </a:extLst>
          </p:cNvPr>
          <p:cNvCxnSpPr>
            <a:cxnSpLocks/>
          </p:cNvCxnSpPr>
          <p:nvPr/>
        </p:nvCxnSpPr>
        <p:spPr>
          <a:xfrm>
            <a:off x="4295800" y="2344643"/>
            <a:ext cx="0" cy="54296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5215218F-CE15-7F27-C71A-D7B275E656F9}"/>
              </a:ext>
            </a:extLst>
          </p:cNvPr>
          <p:cNvCxnSpPr>
            <a:cxnSpLocks/>
          </p:cNvCxnSpPr>
          <p:nvPr/>
        </p:nvCxnSpPr>
        <p:spPr>
          <a:xfrm>
            <a:off x="6041962" y="2337126"/>
            <a:ext cx="0" cy="550477"/>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3414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1000"/>
                                        <p:tgtEl>
                                          <p:spTgt spid="122"/>
                                        </p:tgtEl>
                                      </p:cBhvr>
                                    </p:animEffect>
                                    <p:anim calcmode="lin" valueType="num">
                                      <p:cBhvr>
                                        <p:cTn id="14" dur="1000" fill="hold"/>
                                        <p:tgtEl>
                                          <p:spTgt spid="122"/>
                                        </p:tgtEl>
                                        <p:attrNameLst>
                                          <p:attrName>ppt_x</p:attrName>
                                        </p:attrNameLst>
                                      </p:cBhvr>
                                      <p:tavLst>
                                        <p:tav tm="0">
                                          <p:val>
                                            <p:strVal val="#ppt_x"/>
                                          </p:val>
                                        </p:tav>
                                        <p:tav tm="100000">
                                          <p:val>
                                            <p:strVal val="#ppt_x"/>
                                          </p:val>
                                        </p:tav>
                                      </p:tavLst>
                                    </p:anim>
                                    <p:anim calcmode="lin" valueType="num">
                                      <p:cBhvr>
                                        <p:cTn id="15" dur="1000" fill="hold"/>
                                        <p:tgtEl>
                                          <p:spTgt spid="12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1000"/>
                                        <p:tgtEl>
                                          <p:spTgt spid="53"/>
                                        </p:tgtEl>
                                      </p:cBhvr>
                                    </p:animEffect>
                                    <p:anim calcmode="lin" valueType="num">
                                      <p:cBhvr>
                                        <p:cTn id="24" dur="1000" fill="hold"/>
                                        <p:tgtEl>
                                          <p:spTgt spid="53"/>
                                        </p:tgtEl>
                                        <p:attrNameLst>
                                          <p:attrName>ppt_x</p:attrName>
                                        </p:attrNameLst>
                                      </p:cBhvr>
                                      <p:tavLst>
                                        <p:tav tm="0">
                                          <p:val>
                                            <p:strVal val="#ppt_x"/>
                                          </p:val>
                                        </p:tav>
                                        <p:tav tm="100000">
                                          <p:val>
                                            <p:strVal val="#ppt_x"/>
                                          </p:val>
                                        </p:tav>
                                      </p:tavLst>
                                    </p:anim>
                                    <p:anim calcmode="lin" valueType="num">
                                      <p:cBhvr>
                                        <p:cTn id="25" dur="1000" fill="hold"/>
                                        <p:tgtEl>
                                          <p:spTgt spid="5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anim calcmode="lin" valueType="num">
                                      <p:cBhvr>
                                        <p:cTn id="29" dur="1000" fill="hold"/>
                                        <p:tgtEl>
                                          <p:spTgt spid="63"/>
                                        </p:tgtEl>
                                        <p:attrNameLst>
                                          <p:attrName>ppt_x</p:attrName>
                                        </p:attrNameLst>
                                      </p:cBhvr>
                                      <p:tavLst>
                                        <p:tav tm="0">
                                          <p:val>
                                            <p:strVal val="#ppt_x"/>
                                          </p:val>
                                        </p:tav>
                                        <p:tav tm="100000">
                                          <p:val>
                                            <p:strVal val="#ppt_x"/>
                                          </p:val>
                                        </p:tav>
                                      </p:tavLst>
                                    </p:anim>
                                    <p:anim calcmode="lin" valueType="num">
                                      <p:cBhvr>
                                        <p:cTn id="30" dur="1000" fill="hold"/>
                                        <p:tgtEl>
                                          <p:spTgt spid="6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1000"/>
                                        <p:tgtEl>
                                          <p:spTgt spid="105"/>
                                        </p:tgtEl>
                                      </p:cBhvr>
                                    </p:animEffect>
                                    <p:anim calcmode="lin" valueType="num">
                                      <p:cBhvr>
                                        <p:cTn id="34" dur="1000" fill="hold"/>
                                        <p:tgtEl>
                                          <p:spTgt spid="105"/>
                                        </p:tgtEl>
                                        <p:attrNameLst>
                                          <p:attrName>ppt_x</p:attrName>
                                        </p:attrNameLst>
                                      </p:cBhvr>
                                      <p:tavLst>
                                        <p:tav tm="0">
                                          <p:val>
                                            <p:strVal val="#ppt_x"/>
                                          </p:val>
                                        </p:tav>
                                        <p:tav tm="100000">
                                          <p:val>
                                            <p:strVal val="#ppt_x"/>
                                          </p:val>
                                        </p:tav>
                                      </p:tavLst>
                                    </p:anim>
                                    <p:anim calcmode="lin" valueType="num">
                                      <p:cBhvr>
                                        <p:cTn id="3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fade">
                                      <p:cBhvr>
                                        <p:cTn id="40" dur="1000"/>
                                        <p:tgtEl>
                                          <p:spTgt spid="122"/>
                                        </p:tgtEl>
                                      </p:cBhvr>
                                    </p:animEffect>
                                    <p:anim calcmode="lin" valueType="num">
                                      <p:cBhvr>
                                        <p:cTn id="41" dur="1000" fill="hold"/>
                                        <p:tgtEl>
                                          <p:spTgt spid="122"/>
                                        </p:tgtEl>
                                        <p:attrNameLst>
                                          <p:attrName>ppt_x</p:attrName>
                                        </p:attrNameLst>
                                      </p:cBhvr>
                                      <p:tavLst>
                                        <p:tav tm="0">
                                          <p:val>
                                            <p:strVal val="#ppt_x"/>
                                          </p:val>
                                        </p:tav>
                                        <p:tav tm="100000">
                                          <p:val>
                                            <p:strVal val="#ppt_x"/>
                                          </p:val>
                                        </p:tav>
                                      </p:tavLst>
                                    </p:anim>
                                    <p:anim calcmode="lin" valueType="num">
                                      <p:cBhvr>
                                        <p:cTn id="42" dur="1000" fill="hold"/>
                                        <p:tgtEl>
                                          <p:spTgt spid="12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1000"/>
                                        <p:tgtEl>
                                          <p:spTgt spid="58"/>
                                        </p:tgtEl>
                                      </p:cBhvr>
                                    </p:animEffect>
                                    <p:anim calcmode="lin" valueType="num">
                                      <p:cBhvr>
                                        <p:cTn id="51" dur="1000" fill="hold"/>
                                        <p:tgtEl>
                                          <p:spTgt spid="58"/>
                                        </p:tgtEl>
                                        <p:attrNameLst>
                                          <p:attrName>ppt_x</p:attrName>
                                        </p:attrNameLst>
                                      </p:cBhvr>
                                      <p:tavLst>
                                        <p:tav tm="0">
                                          <p:val>
                                            <p:strVal val="#ppt_x"/>
                                          </p:val>
                                        </p:tav>
                                        <p:tav tm="100000">
                                          <p:val>
                                            <p:strVal val="#ppt_x"/>
                                          </p:val>
                                        </p:tav>
                                      </p:tavLst>
                                    </p:anim>
                                    <p:anim calcmode="lin" valueType="num">
                                      <p:cBhvr>
                                        <p:cTn id="52" dur="1000" fill="hold"/>
                                        <p:tgtEl>
                                          <p:spTgt spid="5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1000"/>
                                        <p:tgtEl>
                                          <p:spTgt spid="63"/>
                                        </p:tgtEl>
                                      </p:cBhvr>
                                    </p:animEffect>
                                    <p:anim calcmode="lin" valueType="num">
                                      <p:cBhvr>
                                        <p:cTn id="56" dur="1000" fill="hold"/>
                                        <p:tgtEl>
                                          <p:spTgt spid="63"/>
                                        </p:tgtEl>
                                        <p:attrNameLst>
                                          <p:attrName>ppt_x</p:attrName>
                                        </p:attrNameLst>
                                      </p:cBhvr>
                                      <p:tavLst>
                                        <p:tav tm="0">
                                          <p:val>
                                            <p:strVal val="#ppt_x"/>
                                          </p:val>
                                        </p:tav>
                                        <p:tav tm="100000">
                                          <p:val>
                                            <p:strVal val="#ppt_x"/>
                                          </p:val>
                                        </p:tav>
                                      </p:tavLst>
                                    </p:anim>
                                    <p:anim calcmode="lin" valueType="num">
                                      <p:cBhvr>
                                        <p:cTn id="57" dur="1000" fill="hold"/>
                                        <p:tgtEl>
                                          <p:spTgt spid="6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1000"/>
                                        <p:tgtEl>
                                          <p:spTgt spid="105"/>
                                        </p:tgtEl>
                                      </p:cBhvr>
                                    </p:animEffect>
                                    <p:anim calcmode="lin" valueType="num">
                                      <p:cBhvr>
                                        <p:cTn id="61" dur="1000" fill="hold"/>
                                        <p:tgtEl>
                                          <p:spTgt spid="105"/>
                                        </p:tgtEl>
                                        <p:attrNameLst>
                                          <p:attrName>ppt_x</p:attrName>
                                        </p:attrNameLst>
                                      </p:cBhvr>
                                      <p:tavLst>
                                        <p:tav tm="0">
                                          <p:val>
                                            <p:strVal val="#ppt_x"/>
                                          </p:val>
                                        </p:tav>
                                        <p:tav tm="100000">
                                          <p:val>
                                            <p:strVal val="#ppt_x"/>
                                          </p:val>
                                        </p:tav>
                                      </p:tavLst>
                                    </p:anim>
                                    <p:anim calcmode="lin" valueType="num">
                                      <p:cBhvr>
                                        <p:cTn id="62"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BFB6-3EDD-2910-CE04-5692B38A870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BB9D227-C37C-0513-BA03-6C53BC2F0D0B}"/>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梯度结果</a:t>
            </a:r>
          </a:p>
        </p:txBody>
      </p:sp>
      <p:sp>
        <p:nvSpPr>
          <p:cNvPr id="19" name="觅知网-不倒翁ID:189359941">
            <a:extLst>
              <a:ext uri="{FF2B5EF4-FFF2-40B4-BE49-F238E27FC236}">
                <a16:creationId xmlns:a16="http://schemas.microsoft.com/office/drawing/2014/main" id="{66166C07-D66D-9AC2-576F-6859E4178C9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ABA47DEB-0B1D-0450-5160-B5A8FFC0B25B}"/>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AF482A16-EE64-88B6-4CBB-BDCD2DA3AB1C}"/>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8D622B87-0BAB-7A54-536F-E6C86690ED86}"/>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sp>
        <p:nvSpPr>
          <p:cNvPr id="7" name="觅知网-不倒翁ID:189359941">
            <a:extLst>
              <a:ext uri="{FF2B5EF4-FFF2-40B4-BE49-F238E27FC236}">
                <a16:creationId xmlns:a16="http://schemas.microsoft.com/office/drawing/2014/main" id="{0EF8774F-70D9-8CBE-853C-8984FCD5DA3F}"/>
              </a:ext>
            </a:extLst>
          </p:cNvPr>
          <p:cNvSpPr txBox="1"/>
          <p:nvPr>
            <p:custDataLst>
              <p:tags r:id="rId2"/>
            </p:custDataLst>
          </p:nvPr>
        </p:nvSpPr>
        <p:spPr>
          <a:xfrm>
            <a:off x="2253587" y="1608314"/>
            <a:ext cx="2360022" cy="400110"/>
          </a:xfrm>
          <a:prstGeom prst="rect">
            <a:avLst/>
          </a:prstGeom>
          <a:noFill/>
        </p:spPr>
        <p:txBody>
          <a:bodyPr wrap="square">
            <a:spAutoFit/>
          </a:bodyPr>
          <a:lstStyle/>
          <a:p>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传统分水岭</a:t>
            </a:r>
            <a:r>
              <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a:t>
            </a: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梯度</a:t>
            </a:r>
            <a:endPar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endParaRPr>
          </a:p>
        </p:txBody>
      </p:sp>
      <p:sp>
        <p:nvSpPr>
          <p:cNvPr id="9" name="觅知网-不倒翁ID:189359941">
            <a:extLst>
              <a:ext uri="{FF2B5EF4-FFF2-40B4-BE49-F238E27FC236}">
                <a16:creationId xmlns:a16="http://schemas.microsoft.com/office/drawing/2014/main" id="{C1AEF04D-31C0-BE60-A3E7-7672AC5693A8}"/>
              </a:ext>
            </a:extLst>
          </p:cNvPr>
          <p:cNvSpPr/>
          <p:nvPr>
            <p:custDataLst>
              <p:tags r:id="rId3"/>
            </p:custDataLst>
          </p:nvPr>
        </p:nvSpPr>
        <p:spPr>
          <a:xfrm>
            <a:off x="978327" y="1578350"/>
            <a:ext cx="4910543" cy="4370929"/>
          </a:xfrm>
          <a:prstGeom prst="roundRect">
            <a:avLst>
              <a:gd name="adj" fmla="val 12821"/>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12" name="觅知网-不倒翁ID:189359941">
            <a:extLst>
              <a:ext uri="{FF2B5EF4-FFF2-40B4-BE49-F238E27FC236}">
                <a16:creationId xmlns:a16="http://schemas.microsoft.com/office/drawing/2014/main" id="{87E0773C-9188-21F1-2C8D-995D4026BC66}"/>
              </a:ext>
            </a:extLst>
          </p:cNvPr>
          <p:cNvSpPr txBox="1"/>
          <p:nvPr>
            <p:custDataLst>
              <p:tags r:id="rId4"/>
            </p:custDataLst>
          </p:nvPr>
        </p:nvSpPr>
        <p:spPr>
          <a:xfrm>
            <a:off x="7434375" y="1632255"/>
            <a:ext cx="2648054" cy="400110"/>
          </a:xfrm>
          <a:prstGeom prst="rect">
            <a:avLst/>
          </a:prstGeom>
          <a:noFill/>
        </p:spPr>
        <p:txBody>
          <a:bodyPr wrap="square">
            <a:spAutoFit/>
          </a:bodyPr>
          <a:lstStyle/>
          <a:p>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自适应分水岭</a:t>
            </a:r>
            <a:r>
              <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a:t>
            </a: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梯度</a:t>
            </a:r>
            <a:endPar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endParaRPr>
          </a:p>
        </p:txBody>
      </p:sp>
      <p:sp>
        <p:nvSpPr>
          <p:cNvPr id="14" name="觅知网-不倒翁ID:189359941">
            <a:extLst>
              <a:ext uri="{FF2B5EF4-FFF2-40B4-BE49-F238E27FC236}">
                <a16:creationId xmlns:a16="http://schemas.microsoft.com/office/drawing/2014/main" id="{3B18CBE0-E4AD-5F63-DD36-CD888A30AC62}"/>
              </a:ext>
            </a:extLst>
          </p:cNvPr>
          <p:cNvSpPr/>
          <p:nvPr>
            <p:custDataLst>
              <p:tags r:id="rId5"/>
            </p:custDataLst>
          </p:nvPr>
        </p:nvSpPr>
        <p:spPr>
          <a:xfrm>
            <a:off x="6303131" y="1578350"/>
            <a:ext cx="4910543" cy="4370929"/>
          </a:xfrm>
          <a:prstGeom prst="roundRect">
            <a:avLst>
              <a:gd name="adj" fmla="val 128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pic>
        <p:nvPicPr>
          <p:cNvPr id="15" name="觅知网-不倒翁ID:189359941">
            <a:extLst>
              <a:ext uri="{FF2B5EF4-FFF2-40B4-BE49-F238E27FC236}">
                <a16:creationId xmlns:a16="http://schemas.microsoft.com/office/drawing/2014/main" id="{AD1DC12D-3712-6FF8-3CFC-953AC496F7D7}"/>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2421" y="4543726"/>
            <a:ext cx="268527" cy="238691"/>
          </a:xfrm>
          <a:prstGeom prst="rect">
            <a:avLst/>
          </a:prstGeom>
        </p:spPr>
      </p:pic>
      <p:pic>
        <p:nvPicPr>
          <p:cNvPr id="29" name="图片 28" descr="北师大">
            <a:extLst>
              <a:ext uri="{FF2B5EF4-FFF2-40B4-BE49-F238E27FC236}">
                <a16:creationId xmlns:a16="http://schemas.microsoft.com/office/drawing/2014/main" id="{1C5E2D96-7864-92EE-F8B3-33D44DD72809}"/>
              </a:ext>
            </a:extLst>
          </p:cNvPr>
          <p:cNvPicPr>
            <a:picLocks noChangeAspect="1"/>
          </p:cNvPicPr>
          <p:nvPr>
            <p:custDataLst>
              <p:tags r:id="rId7"/>
            </p:custDataLst>
          </p:nvPr>
        </p:nvPicPr>
        <p:blipFill>
          <a:blip r:embed="rId12"/>
          <a:stretch>
            <a:fillRect/>
          </a:stretch>
        </p:blipFill>
        <p:spPr>
          <a:xfrm>
            <a:off x="9120505" y="554355"/>
            <a:ext cx="2446020" cy="549910"/>
          </a:xfrm>
          <a:prstGeom prst="rect">
            <a:avLst/>
          </a:prstGeom>
        </p:spPr>
      </p:pic>
      <p:pic>
        <p:nvPicPr>
          <p:cNvPr id="24" name="图片 23">
            <a:extLst>
              <a:ext uri="{FF2B5EF4-FFF2-40B4-BE49-F238E27FC236}">
                <a16:creationId xmlns:a16="http://schemas.microsoft.com/office/drawing/2014/main" id="{46E40F43-89B5-5511-397A-2D94CAEEE8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95691" y="3957250"/>
            <a:ext cx="1665509" cy="1665509"/>
          </a:xfrm>
          <a:prstGeom prst="rect">
            <a:avLst/>
          </a:prstGeom>
        </p:spPr>
      </p:pic>
      <p:pic>
        <p:nvPicPr>
          <p:cNvPr id="26" name="图片 25">
            <a:extLst>
              <a:ext uri="{FF2B5EF4-FFF2-40B4-BE49-F238E27FC236}">
                <a16:creationId xmlns:a16="http://schemas.microsoft.com/office/drawing/2014/main" id="{8BAEC747-68AD-187E-D7A3-0F8F2B0C8FB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88813" y="3939450"/>
            <a:ext cx="1685934" cy="1685934"/>
          </a:xfrm>
          <a:prstGeom prst="rect">
            <a:avLst/>
          </a:prstGeom>
        </p:spPr>
      </p:pic>
      <p:pic>
        <p:nvPicPr>
          <p:cNvPr id="28" name="图片 27">
            <a:extLst>
              <a:ext uri="{FF2B5EF4-FFF2-40B4-BE49-F238E27FC236}">
                <a16:creationId xmlns:a16="http://schemas.microsoft.com/office/drawing/2014/main" id="{C4428CD6-46C6-D2AB-C21E-0FEEA3BC269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88813" y="2325054"/>
            <a:ext cx="1685934" cy="1685934"/>
          </a:xfrm>
          <a:prstGeom prst="rect">
            <a:avLst/>
          </a:prstGeom>
        </p:spPr>
      </p:pic>
      <p:pic>
        <p:nvPicPr>
          <p:cNvPr id="31" name="图片 30">
            <a:extLst>
              <a:ext uri="{FF2B5EF4-FFF2-40B4-BE49-F238E27FC236}">
                <a16:creationId xmlns:a16="http://schemas.microsoft.com/office/drawing/2014/main" id="{4A7BAA44-51E6-0A72-97BB-3A71D365E76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95690" y="2345479"/>
            <a:ext cx="1665509" cy="1665509"/>
          </a:xfrm>
          <a:prstGeom prst="rect">
            <a:avLst/>
          </a:prstGeom>
        </p:spPr>
      </p:pic>
      <p:pic>
        <p:nvPicPr>
          <p:cNvPr id="33" name="图片 32">
            <a:extLst>
              <a:ext uri="{FF2B5EF4-FFF2-40B4-BE49-F238E27FC236}">
                <a16:creationId xmlns:a16="http://schemas.microsoft.com/office/drawing/2014/main" id="{9A474A28-009F-0DD9-A2A1-53EB531EC74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87591" y="2321995"/>
            <a:ext cx="1688993" cy="1688993"/>
          </a:xfrm>
          <a:prstGeom prst="rect">
            <a:avLst/>
          </a:prstGeom>
        </p:spPr>
      </p:pic>
      <p:pic>
        <p:nvPicPr>
          <p:cNvPr id="35" name="图片 34">
            <a:extLst>
              <a:ext uri="{FF2B5EF4-FFF2-40B4-BE49-F238E27FC236}">
                <a16:creationId xmlns:a16="http://schemas.microsoft.com/office/drawing/2014/main" id="{68956C0A-8550-2832-85A3-E4ED8977EA7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44272" y="2321995"/>
            <a:ext cx="1685934" cy="1685934"/>
          </a:xfrm>
          <a:prstGeom prst="rect">
            <a:avLst/>
          </a:prstGeom>
        </p:spPr>
      </p:pic>
      <p:pic>
        <p:nvPicPr>
          <p:cNvPr id="37" name="图片 36">
            <a:extLst>
              <a:ext uri="{FF2B5EF4-FFF2-40B4-BE49-F238E27FC236}">
                <a16:creationId xmlns:a16="http://schemas.microsoft.com/office/drawing/2014/main" id="{3B56A979-4BB9-192D-CF7E-AD47080264A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94509" y="3957250"/>
            <a:ext cx="1708466" cy="1708466"/>
          </a:xfrm>
          <a:prstGeom prst="rect">
            <a:avLst/>
          </a:prstGeom>
        </p:spPr>
      </p:pic>
      <p:pic>
        <p:nvPicPr>
          <p:cNvPr id="39" name="图片 38">
            <a:extLst>
              <a:ext uri="{FF2B5EF4-FFF2-40B4-BE49-F238E27FC236}">
                <a16:creationId xmlns:a16="http://schemas.microsoft.com/office/drawing/2014/main" id="{BC9C2C08-AD71-6838-A3EB-21ED66B1228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59510" y="3957250"/>
            <a:ext cx="1685934" cy="1685934"/>
          </a:xfrm>
          <a:prstGeom prst="rect">
            <a:avLst/>
          </a:prstGeom>
        </p:spPr>
      </p:pic>
    </p:spTree>
    <p:extLst>
      <p:ext uri="{BB962C8B-B14F-4D97-AF65-F5344CB8AC3E}">
        <p14:creationId xmlns:p14="http://schemas.microsoft.com/office/powerpoint/2010/main" val="30979300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10000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0" presetClass="entr" presetSubtype="0" decel="10000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from="0" to="1" calcmode="lin" valueType="num">
                                      <p:cBhvr>
                                        <p:cTn id="11" dur="500" fill="hold">
                                          <p:stCondLst>
                                            <p:cond delay="0"/>
                                          </p:stCondLst>
                                        </p:cTn>
                                        <p:tgtEl>
                                          <p:spTgt spid="7"/>
                                        </p:tgtEl>
                                        <p:attrNameLst>
                                          <p:attrName>style.opacity</p:attrName>
                                        </p:attrNameLst>
                                      </p:cBhvr>
                                    </p:anim>
                                    <p:anim to="" calcmode="lin" valueType="num">
                                      <p:cBhvr>
                                        <p:cTn id="12"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13" presetID="0" presetClass="entr" presetSubtype="0"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from="0" to="1" calcmode="lin" valueType="num">
                                      <p:cBhvr>
                                        <p:cTn id="15" dur="500" fill="hold">
                                          <p:stCondLst>
                                            <p:cond delay="0"/>
                                          </p:stCondLst>
                                        </p:cTn>
                                        <p:tgtEl>
                                          <p:spTgt spid="9"/>
                                        </p:tgtEl>
                                        <p:attrNameLst>
                                          <p:attrName>style.opacity</p:attrName>
                                        </p:attrNameLst>
                                      </p:cBhvr>
                                    </p:anim>
                                    <p:anim to="" calcmode="lin" valueType="num">
                                      <p:cBhvr>
                                        <p:cTn id="16"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17" presetID="0" presetClass="entr" presetSubtype="0"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from="0" to="1" calcmode="lin" valueType="num">
                                      <p:cBhvr>
                                        <p:cTn id="19" dur="500" fill="hold">
                                          <p:stCondLst>
                                            <p:cond delay="0"/>
                                          </p:stCondLst>
                                        </p:cTn>
                                        <p:tgtEl>
                                          <p:spTgt spid="12"/>
                                        </p:tgtEl>
                                        <p:attrNameLst>
                                          <p:attrName>style.opacity</p:attrName>
                                        </p:attrNameLst>
                                      </p:cBhvr>
                                    </p:anim>
                                    <p:anim to="" calcmode="lin" valueType="num">
                                      <p:cBhvr>
                                        <p:cTn id="20"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par>
                                <p:cTn id="21" presetID="0" presetClass="entr" presetSubtype="0" decel="10000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 from="0" to="1" calcmode="lin" valueType="num">
                                      <p:cBhvr>
                                        <p:cTn id="23" dur="500" fill="hold">
                                          <p:stCondLst>
                                            <p:cond delay="0"/>
                                          </p:stCondLst>
                                        </p:cTn>
                                        <p:tgtEl>
                                          <p:spTgt spid="14"/>
                                        </p:tgtEl>
                                        <p:attrNameLst>
                                          <p:attrName>style.opacity</p:attrName>
                                        </p:attrNameLst>
                                      </p:cBhvr>
                                    </p:anim>
                                    <p:anim to="" calcmode="lin" valueType="num">
                                      <p:cBhvr>
                                        <p:cTn id="24"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25" presetID="0" presetClass="entr" presetSubtype="0" decel="100000" fill="hold" nodeType="withEffect">
                                  <p:stCondLst>
                                    <p:cond delay="1250"/>
                                  </p:stCondLst>
                                  <p:childTnLst>
                                    <p:set>
                                      <p:cBhvr>
                                        <p:cTn id="26" dur="1" fill="hold">
                                          <p:stCondLst>
                                            <p:cond delay="0"/>
                                          </p:stCondLst>
                                        </p:cTn>
                                        <p:tgtEl>
                                          <p:spTgt spid="15"/>
                                        </p:tgtEl>
                                        <p:attrNameLst>
                                          <p:attrName>style.visibility</p:attrName>
                                        </p:attrNameLst>
                                      </p:cBhvr>
                                      <p:to>
                                        <p:strVal val="visible"/>
                                      </p:to>
                                    </p:set>
                                    <p:anim from="0" to="1" calcmode="lin" valueType="num">
                                      <p:cBhvr>
                                        <p:cTn id="27" dur="500" fill="hold">
                                          <p:stCondLst>
                                            <p:cond delay="0"/>
                                          </p:stCondLst>
                                        </p:cTn>
                                        <p:tgtEl>
                                          <p:spTgt spid="15"/>
                                        </p:tgtEl>
                                        <p:attrNameLst>
                                          <p:attrName>style.opacity</p:attrName>
                                        </p:attrNameLst>
                                      </p:cBhvr>
                                    </p:anim>
                                    <p:anim to="" calcmode="lin" valueType="num">
                                      <p:cBhvr>
                                        <p:cTn id="28"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grpId="0" nodeType="withEffect">
                                  <p:stCondLst>
                                    <p:cond delay="0"/>
                                  </p:stCondLst>
                                  <p:iterate type="lt">
                                    <p:tmPct val="10000"/>
                                  </p:iterate>
                                  <p:childTnLst>
                                    <p:set>
                                      <p:cBhvr>
                                        <p:cTn id="30" dur="1" fill="hold">
                                          <p:stCondLst>
                                            <p:cond delay="0"/>
                                          </p:stCondLst>
                                        </p:cTn>
                                        <p:tgtEl>
                                          <p:spTgt spid="18"/>
                                        </p:tgtEl>
                                        <p:attrNameLst>
                                          <p:attrName>style.visibility</p:attrName>
                                        </p:attrNameLst>
                                      </p:cBhvr>
                                      <p:to>
                                        <p:strVal val="visible"/>
                                      </p:to>
                                    </p:set>
                                    <p:anim from="0" to="1" calcmode="lin" valueType="num">
                                      <p:cBhvr>
                                        <p:cTn id="31" dur="500" fill="hold">
                                          <p:stCondLst>
                                            <p:cond delay="0"/>
                                          </p:stCondLst>
                                        </p:cTn>
                                        <p:tgtEl>
                                          <p:spTgt spid="18"/>
                                        </p:tgtEl>
                                        <p:attrNameLst>
                                          <p:attrName>style.opacity</p:attrName>
                                        </p:attrNameLst>
                                      </p:cBhvr>
                                    </p:anim>
                                    <p:anim to="" calcmode="lin" valueType="num">
                                      <p:cBhvr>
                                        <p:cTn id="3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heel(1)">
                                      <p:cBhvr>
                                        <p:cTn id="37" dur="2000"/>
                                        <p:tgtEl>
                                          <p:spTgt spid="31"/>
                                        </p:tgtEl>
                                      </p:cBhvr>
                                    </p:animEffect>
                                  </p:childTnLst>
                                </p:cTn>
                              </p:par>
                              <p:par>
                                <p:cTn id="38" presetID="21" presetClass="entr" presetSubtype="1"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heel(1)">
                                      <p:cBhvr>
                                        <p:cTn id="40" dur="2000"/>
                                        <p:tgtEl>
                                          <p:spTgt spid="33"/>
                                        </p:tgtEl>
                                      </p:cBhvr>
                                    </p:animEffect>
                                  </p:childTnLst>
                                </p:cTn>
                              </p:par>
                              <p:par>
                                <p:cTn id="41" presetID="21" presetClass="entr" presetSubtype="1"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heel(1)">
                                      <p:cBhvr>
                                        <p:cTn id="43" dur="2000"/>
                                        <p:tgtEl>
                                          <p:spTgt spid="24"/>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2000"/>
                                        <p:tgtEl>
                                          <p:spTgt spid="28"/>
                                        </p:tgtEl>
                                      </p:cBhvr>
                                    </p:animEffect>
                                  </p:childTnLst>
                                </p:cTn>
                              </p:par>
                              <p:par>
                                <p:cTn id="52" presetID="21" presetClass="entr" presetSubtype="1"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heel(1)">
                                      <p:cBhvr>
                                        <p:cTn id="54" dur="2000"/>
                                        <p:tgtEl>
                                          <p:spTgt spid="35"/>
                                        </p:tgtEl>
                                      </p:cBhvr>
                                    </p:animEffect>
                                  </p:childTnLst>
                                </p:cTn>
                              </p:par>
                              <p:par>
                                <p:cTn id="55" presetID="21" presetClass="entr" presetSubtype="1"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heel(1)">
                                      <p:cBhvr>
                                        <p:cTn id="57" dur="2000"/>
                                        <p:tgtEl>
                                          <p:spTgt spid="26"/>
                                        </p:tgtEl>
                                      </p:cBhvr>
                                    </p:animEffect>
                                  </p:childTnLst>
                                </p:cTn>
                              </p:par>
                              <p:par>
                                <p:cTn id="58" presetID="21" presetClass="entr" presetSubtype="1"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heel(1)">
                                      <p:cBhvr>
                                        <p:cTn id="6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9" grpId="0" animBg="1"/>
      <p:bldP spid="12"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8D11-5F02-C468-BB94-27295A5B3F19}"/>
            </a:ext>
          </a:extLst>
        </p:cNvPr>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CBEB6C96-3AE5-E2E7-1F2A-4997F256BA6C}"/>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B8C7F48D-356B-964B-103E-B46BBFFBFA36}"/>
              </a:ext>
            </a:extLst>
          </p:cNvPr>
          <p:cNvCxnSpPr>
            <a:cxnSpLocks/>
          </p:cNvCxnSpPr>
          <p:nvPr/>
        </p:nvCxnSpPr>
        <p:spPr>
          <a:xfrm>
            <a:off x="7414420"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觅知网-不倒翁ID:189359941">
            <a:extLst>
              <a:ext uri="{FF2B5EF4-FFF2-40B4-BE49-F238E27FC236}">
                <a16:creationId xmlns:a16="http://schemas.microsoft.com/office/drawing/2014/main" id="{D728639D-9003-9B0D-4CDD-41A6E678D62B}"/>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9EC8D460-7400-9D31-9C68-9915AA4B72E2}"/>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D426026-F9E5-B268-5B46-B95620EEF5D8}"/>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BBB38EA-522E-7E6E-008C-FB42053CB611}"/>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2D8B3FC7-1391-D470-A53E-C8CC146AC35C}"/>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6B4AA2BB-652B-E2E1-A1A1-0DD0BEAC15CF}"/>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2A5762E-2970-321E-EE9E-9E745C405773}"/>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81D574FD-EE57-1705-97A2-30166A750A1D}"/>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E323F63A-E9AA-EC3D-7F46-F6C512A0E9CE}"/>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709910A3-F095-85D4-DAAC-EF2248EEC1A8}"/>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54307545-8A11-9AAA-A97B-73C080AD9521}"/>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010AF4C-D0A6-C732-218B-4E675A069BB2}"/>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B2525B49-1EEF-1A76-410B-C958D3D3C161}"/>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5926C500-A878-E631-A626-49AF5FE8043E}"/>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74936D42-D523-2FAC-8451-0F275605627B}"/>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a:latin typeface="Arial" panose="020B0604020202020204" pitchFamily="34" charset="0"/>
                <a:ea typeface="微软雅黑" panose="020B0503020204020204" pitchFamily="34" charset="-122"/>
                <a:sym typeface="Arial" panose="020B0604020202020204" pitchFamily="34" charset="0"/>
              </a:rPr>
              <a:t>概率</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圆角 35">
            <a:extLst>
              <a:ext uri="{FF2B5EF4-FFF2-40B4-BE49-F238E27FC236}">
                <a16:creationId xmlns:a16="http://schemas.microsoft.com/office/drawing/2014/main" id="{AA20E298-BB7C-9A59-C4B6-23744458F45C}"/>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BF6C3276-5765-5EB0-79F4-1C01C1950A79}"/>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54F7B2FB-7746-4FF3-AE32-FB652A4289B2}"/>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9D19C3D-9E25-4C83-CBD0-097996F2BA9C}"/>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6913288F-6856-DA19-04C7-0D763D6D8D65}"/>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BA8F1FA-1229-5002-55D9-17E32D56714B}"/>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F9631FC-41EB-AD79-F37F-10C1A567A2EB}"/>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ADA42A7-4CD0-D6A1-6CAF-55B90171DE64}"/>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94423C1E-80BD-E702-F9B4-D1142176A547}"/>
              </a:ext>
            </a:extLst>
          </p:cNvPr>
          <p:cNvCxnSpPr>
            <a:cxnSpLocks/>
          </p:cNvCxnSpPr>
          <p:nvPr/>
        </p:nvCxnSpPr>
        <p:spPr>
          <a:xfrm flipH="1">
            <a:off x="4923083" y="3258822"/>
            <a:ext cx="576064"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75665B37-CF45-5F97-BA9F-739772242AB1}"/>
              </a:ext>
            </a:extLst>
          </p:cNvPr>
          <p:cNvCxnSpPr>
            <a:cxnSpLocks/>
          </p:cNvCxnSpPr>
          <p:nvPr/>
        </p:nvCxnSpPr>
        <p:spPr>
          <a:xfrm>
            <a:off x="6129867" y="4885987"/>
            <a:ext cx="0" cy="4152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0EEEDDA1-9EC5-35B1-2302-697F59A1D3A6}"/>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AAAAD5E6-C34A-146D-EB00-12B77474D558}"/>
              </a:ext>
            </a:extLst>
          </p:cNvPr>
          <p:cNvCxnSpPr>
            <a:cxnSpLocks/>
            <a:endCxn id="21" idx="0"/>
          </p:cNvCxnSpPr>
          <p:nvPr/>
        </p:nvCxnSpPr>
        <p:spPr>
          <a:xfrm>
            <a:off x="7410889" y="1780331"/>
            <a:ext cx="0" cy="2142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90F0F26-6903-391F-806C-A9B4A41D2B45}"/>
              </a:ext>
            </a:extLst>
          </p:cNvPr>
          <p:cNvCxnSpPr>
            <a:cxnSpLocks/>
          </p:cNvCxnSpPr>
          <p:nvPr/>
        </p:nvCxnSpPr>
        <p:spPr>
          <a:xfrm flipH="1">
            <a:off x="6269670" y="2342841"/>
            <a:ext cx="696972" cy="55859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96967B3E-1598-EB13-DC80-5DF1E0B4318B}"/>
              </a:ext>
            </a:extLst>
          </p:cNvPr>
          <p:cNvCxnSpPr>
            <a:cxnSpLocks/>
          </p:cNvCxnSpPr>
          <p:nvPr/>
        </p:nvCxnSpPr>
        <p:spPr>
          <a:xfrm flipH="1">
            <a:off x="5057840" y="3262546"/>
            <a:ext cx="550963" cy="49718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02AE7A2-E752-84CC-8C1C-A3F5D4E959CB}"/>
              </a:ext>
            </a:extLst>
          </p:cNvPr>
          <p:cNvCxnSpPr>
            <a:cxnSpLocks/>
          </p:cNvCxnSpPr>
          <p:nvPr/>
        </p:nvCxnSpPr>
        <p:spPr>
          <a:xfrm>
            <a:off x="5024482" y="4142592"/>
            <a:ext cx="0" cy="3953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3AE0113-C8FA-0942-9182-41F939EAD5AE}"/>
              </a:ext>
            </a:extLst>
          </p:cNvPr>
          <p:cNvSpPr txBox="1"/>
          <p:nvPr/>
        </p:nvSpPr>
        <p:spPr>
          <a:xfrm>
            <a:off x="7635723" y="2606283"/>
            <a:ext cx="4068396" cy="1569660"/>
          </a:xfrm>
          <a:prstGeom prst="rect">
            <a:avLst/>
          </a:prstGeom>
          <a:noFill/>
        </p:spPr>
        <p:txBody>
          <a:bodyPr wrap="square" rtlCol="0">
            <a:spAutoFit/>
          </a:bodyPr>
          <a:lstStyle/>
          <a:p>
            <a:pPr algn="ctr"/>
            <a:r>
              <a:rPr lang="zh-CN" altLang="en-US" sz="2400" dirty="0"/>
              <a:t>二值化：阈值不好定</a:t>
            </a:r>
            <a:endParaRPr lang="en-US" altLang="zh-CN" sz="2400" dirty="0"/>
          </a:p>
          <a:p>
            <a:pPr algn="ctr"/>
            <a:r>
              <a:rPr lang="zh-CN" altLang="en-US" sz="2400" dirty="0"/>
              <a:t>对于特殊图像结果极差</a:t>
            </a:r>
            <a:endParaRPr lang="en-US" altLang="zh-CN" sz="2400" dirty="0"/>
          </a:p>
          <a:p>
            <a:pPr algn="ctr"/>
            <a:endParaRPr lang="en-US" altLang="zh-CN" sz="2400" dirty="0"/>
          </a:p>
          <a:p>
            <a:pPr algn="ctr"/>
            <a:r>
              <a:rPr lang="zh-CN" altLang="en-US" sz="2400" dirty="0"/>
              <a:t>医学图像分割</a:t>
            </a:r>
            <a:r>
              <a:rPr lang="en-US" altLang="zh-CN" sz="2400" dirty="0"/>
              <a:t>U-Net</a:t>
            </a:r>
            <a:r>
              <a:rPr lang="zh-CN" altLang="en-US" sz="2400" dirty="0"/>
              <a:t>做预处理</a:t>
            </a:r>
            <a:endParaRPr lang="en-US" altLang="zh-CN" sz="2400" dirty="0"/>
          </a:p>
        </p:txBody>
      </p:sp>
    </p:spTree>
    <p:extLst>
      <p:ext uri="{BB962C8B-B14F-4D97-AF65-F5344CB8AC3E}">
        <p14:creationId xmlns:p14="http://schemas.microsoft.com/office/powerpoint/2010/main" val="386643919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2" name="觅知网-不倒翁ID:189359941"/>
          <p:cNvGraphicFramePr/>
          <p:nvPr>
            <p:custDataLst>
              <p:tags r:id="rId1"/>
            </p:custDataLst>
            <p:extLst>
              <p:ext uri="{D42A27DB-BD31-4B8C-83A1-F6EECF244321}">
                <p14:modId xmlns:p14="http://schemas.microsoft.com/office/powerpoint/2010/main" val="1450036944"/>
              </p:ext>
            </p:extLst>
          </p:nvPr>
        </p:nvGraphicFramePr>
        <p:xfrm>
          <a:off x="-312712" y="1474733"/>
          <a:ext cx="7021172" cy="4264827"/>
        </p:xfrm>
        <a:graphic>
          <a:graphicData uri="http://schemas.openxmlformats.org/drawingml/2006/chart">
            <c:chart xmlns:c="http://schemas.openxmlformats.org/drawingml/2006/chart" xmlns:r="http://schemas.openxmlformats.org/officeDocument/2006/relationships" r:id="rId5"/>
          </a:graphicData>
        </a:graphic>
      </p:graphicFrame>
      <p:pic>
        <p:nvPicPr>
          <p:cNvPr id="42" name="图片 41" descr="北师大"/>
          <p:cNvPicPr>
            <a:picLocks noChangeAspect="1"/>
          </p:cNvPicPr>
          <p:nvPr>
            <p:custDataLst>
              <p:tags r:id="rId2"/>
            </p:custDataLst>
          </p:nvPr>
        </p:nvPicPr>
        <p:blipFill>
          <a:blip r:embed="rId6"/>
          <a:stretch>
            <a:fillRect/>
          </a:stretch>
        </p:blipFill>
        <p:spPr>
          <a:xfrm>
            <a:off x="9120505" y="554355"/>
            <a:ext cx="2446020" cy="549910"/>
          </a:xfrm>
          <a:prstGeom prst="rect">
            <a:avLst/>
          </a:prstGeom>
        </p:spPr>
      </p:pic>
      <p:sp>
        <p:nvSpPr>
          <p:cNvPr id="21" name="文本框 20">
            <a:extLst>
              <a:ext uri="{FF2B5EF4-FFF2-40B4-BE49-F238E27FC236}">
                <a16:creationId xmlns:a16="http://schemas.microsoft.com/office/drawing/2014/main" id="{DC80CFA9-EFA2-05A5-43E5-DF95DCF43AB3}"/>
              </a:ext>
            </a:extLst>
          </p:cNvPr>
          <p:cNvSpPr txBox="1"/>
          <p:nvPr/>
        </p:nvSpPr>
        <p:spPr>
          <a:xfrm>
            <a:off x="5663952" y="3419978"/>
            <a:ext cx="5822273" cy="2308324"/>
          </a:xfrm>
          <a:prstGeom prst="rect">
            <a:avLst/>
          </a:prstGeom>
          <a:noFill/>
        </p:spPr>
        <p:txBody>
          <a:bodyPr wrap="square" rtlCol="0">
            <a:spAutoFit/>
          </a:bodyPr>
          <a:lstStyle/>
          <a:p>
            <a:r>
              <a:rPr lang="en-US" altLang="zh-CN" sz="2400" dirty="0"/>
              <a:t>Kaggle</a:t>
            </a:r>
            <a:r>
              <a:rPr lang="zh-CN" altLang="en-US" sz="2400" dirty="0"/>
              <a:t>的测试数据集，只有训练集有标注</a:t>
            </a:r>
            <a:endParaRPr lang="en-US" altLang="zh-CN" sz="2400" dirty="0"/>
          </a:p>
          <a:p>
            <a:endParaRPr lang="en-US" altLang="zh-CN" sz="2400" dirty="0"/>
          </a:p>
          <a:p>
            <a:r>
              <a:rPr lang="zh-CN" altLang="en-US" sz="2400" dirty="0"/>
              <a:t>所以我们将训练集拆分成三部分：</a:t>
            </a:r>
            <a:endParaRPr lang="en-US" altLang="zh-CN" sz="2400" dirty="0"/>
          </a:p>
          <a:p>
            <a:pPr marL="342900" indent="-342900">
              <a:buFont typeface="+mj-lt"/>
              <a:buAutoNum type="arabicPeriod"/>
            </a:pPr>
            <a:r>
              <a:rPr lang="zh-CN" altLang="en-US" sz="2400" dirty="0"/>
              <a:t>训练</a:t>
            </a:r>
            <a:endParaRPr lang="en-US" altLang="zh-CN" sz="2400" dirty="0"/>
          </a:p>
          <a:p>
            <a:pPr marL="342900" indent="-342900">
              <a:buFont typeface="+mj-lt"/>
              <a:buAutoNum type="arabicPeriod"/>
            </a:pPr>
            <a:r>
              <a:rPr lang="zh-CN" altLang="en-US" sz="2400" dirty="0"/>
              <a:t>验证</a:t>
            </a:r>
            <a:endParaRPr lang="en-US" altLang="zh-CN" sz="2400" dirty="0"/>
          </a:p>
          <a:p>
            <a:pPr marL="342900" indent="-342900">
              <a:buFont typeface="+mj-lt"/>
              <a:buAutoNum type="arabicPeriod"/>
            </a:pPr>
            <a:r>
              <a:rPr lang="zh-CN" altLang="en-US" sz="2400" dirty="0"/>
              <a:t>测试</a:t>
            </a:r>
          </a:p>
        </p:txBody>
      </p:sp>
      <p:pic>
        <p:nvPicPr>
          <p:cNvPr id="4" name="图片 3">
            <a:extLst>
              <a:ext uri="{FF2B5EF4-FFF2-40B4-BE49-F238E27FC236}">
                <a16:creationId xmlns:a16="http://schemas.microsoft.com/office/drawing/2014/main" id="{D53435AB-2FF3-674D-A682-72884912EF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51984" y="462958"/>
            <a:ext cx="4963727" cy="26680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觅知网-不倒翁ID:189359941"/>
          <p:cNvSpPr/>
          <p:nvPr>
            <p:custDataLst>
              <p:tags r:id="rId1"/>
            </p:custDataLst>
          </p:nvPr>
        </p:nvSpPr>
        <p:spPr bwMode="auto">
          <a:xfrm>
            <a:off x="5171160" y="749919"/>
            <a:ext cx="774234" cy="5334620"/>
          </a:xfrm>
          <a:custGeom>
            <a:avLst/>
            <a:gdLst>
              <a:gd name="T0" fmla="*/ 0 w 1049"/>
              <a:gd name="T1" fmla="*/ 0 h 7451"/>
              <a:gd name="T2" fmla="*/ 1049 w 1049"/>
              <a:gd name="T3" fmla="*/ 3726 h 7451"/>
              <a:gd name="T4" fmla="*/ 0 w 1049"/>
              <a:gd name="T5" fmla="*/ 7451 h 7451"/>
            </a:gdLst>
            <a:ahLst/>
            <a:cxnLst>
              <a:cxn ang="0">
                <a:pos x="T0" y="T1"/>
              </a:cxn>
              <a:cxn ang="0">
                <a:pos x="T2" y="T3"/>
              </a:cxn>
              <a:cxn ang="0">
                <a:pos x="T4" y="T5"/>
              </a:cxn>
            </a:cxnLst>
            <a:rect l="0" t="0" r="r" b="b"/>
            <a:pathLst>
              <a:path w="1049" h="7451">
                <a:moveTo>
                  <a:pt x="0" y="0"/>
                </a:moveTo>
                <a:cubicBezTo>
                  <a:pt x="665" y="1085"/>
                  <a:pt x="1049" y="2360"/>
                  <a:pt x="1049" y="3726"/>
                </a:cubicBezTo>
                <a:cubicBezTo>
                  <a:pt x="1049" y="5091"/>
                  <a:pt x="665" y="6367"/>
                  <a:pt x="0" y="7451"/>
                </a:cubicBezTo>
              </a:path>
            </a:pathLst>
          </a:custGeom>
          <a:noFill/>
          <a:ln w="10" cap="flat">
            <a:solidFill>
              <a:srgbClr val="2E2C2C"/>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grpSp>
        <p:nvGrpSpPr>
          <p:cNvPr id="3" name="觅知网-不倒翁ID:189359941"/>
          <p:cNvGrpSpPr/>
          <p:nvPr/>
        </p:nvGrpSpPr>
        <p:grpSpPr>
          <a:xfrm>
            <a:off x="5562308" y="1987208"/>
            <a:ext cx="4102371" cy="537097"/>
            <a:chOff x="5562308" y="1950521"/>
            <a:chExt cx="4102371" cy="537097"/>
          </a:xfrm>
        </p:grpSpPr>
        <p:sp>
          <p:nvSpPr>
            <p:cNvPr id="26" name="觅知网-不倒翁ID:189359941"/>
            <p:cNvSpPr/>
            <p:nvPr/>
          </p:nvSpPr>
          <p:spPr bwMode="auto">
            <a:xfrm>
              <a:off x="6040835" y="1976690"/>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27" name="觅知网-不倒翁ID:189359941"/>
            <p:cNvSpPr>
              <a:spLocks noEditPoints="1"/>
            </p:cNvSpPr>
            <p:nvPr/>
          </p:nvSpPr>
          <p:spPr bwMode="auto">
            <a:xfrm>
              <a:off x="9284599" y="2105676"/>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28" name="觅知网-不倒翁ID:189359941"/>
            <p:cNvSpPr txBox="1"/>
            <p:nvPr/>
          </p:nvSpPr>
          <p:spPr>
            <a:xfrm>
              <a:off x="6262933" y="1973387"/>
              <a:ext cx="2762295"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数据集与实验设计</a:t>
              </a:r>
            </a:p>
          </p:txBody>
        </p:sp>
        <p:sp>
          <p:nvSpPr>
            <p:cNvPr id="29" name="觅知网-不倒翁ID:189359941"/>
            <p:cNvSpPr>
              <a:spLocks noChangeArrowheads="1"/>
            </p:cNvSpPr>
            <p:nvPr/>
          </p:nvSpPr>
          <p:spPr bwMode="auto">
            <a:xfrm>
              <a:off x="5562308" y="1950521"/>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0" name="觅知网-不倒翁ID:189359941"/>
            <p:cNvSpPr txBox="1"/>
            <p:nvPr/>
          </p:nvSpPr>
          <p:spPr>
            <a:xfrm>
              <a:off x="5638663" y="1962769"/>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2</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4" name="觅知网-不倒翁ID:189359941"/>
          <p:cNvGrpSpPr/>
          <p:nvPr/>
        </p:nvGrpSpPr>
        <p:grpSpPr>
          <a:xfrm>
            <a:off x="5744781" y="2743790"/>
            <a:ext cx="4102370" cy="537097"/>
            <a:chOff x="5744781" y="2701125"/>
            <a:chExt cx="4102370" cy="537097"/>
          </a:xfrm>
        </p:grpSpPr>
        <p:sp>
          <p:nvSpPr>
            <p:cNvPr id="31" name="觅知网-不倒翁ID:189359941"/>
            <p:cNvSpPr/>
            <p:nvPr/>
          </p:nvSpPr>
          <p:spPr bwMode="auto">
            <a:xfrm>
              <a:off x="6223307" y="2727295"/>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2" name="觅知网-不倒翁ID:189359941"/>
            <p:cNvSpPr>
              <a:spLocks noEditPoints="1"/>
            </p:cNvSpPr>
            <p:nvPr/>
          </p:nvSpPr>
          <p:spPr bwMode="auto">
            <a:xfrm>
              <a:off x="9467071" y="2856281"/>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3" name="觅知网-不倒翁ID:189359941"/>
            <p:cNvSpPr txBox="1"/>
            <p:nvPr/>
          </p:nvSpPr>
          <p:spPr>
            <a:xfrm>
              <a:off x="6445405" y="2734125"/>
              <a:ext cx="1734770" cy="461665"/>
            </a:xfrm>
            <a:prstGeom prst="rect">
              <a:avLst/>
            </a:prstGeom>
            <a:noFill/>
          </p:spPr>
          <p:txBody>
            <a:bodyPr wrap="none" rtlCol="0">
              <a:spAutoFit/>
            </a:bodyPr>
            <a:lstStyle/>
            <a:p>
              <a:r>
                <a:rPr lang="en-US" altLang="zh-CN"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OTSU</a:t>
              </a:r>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算法</a:t>
              </a:r>
            </a:p>
          </p:txBody>
        </p:sp>
        <p:sp>
          <p:nvSpPr>
            <p:cNvPr id="34" name="觅知网-不倒翁ID:189359941"/>
            <p:cNvSpPr>
              <a:spLocks noChangeArrowheads="1"/>
            </p:cNvSpPr>
            <p:nvPr/>
          </p:nvSpPr>
          <p:spPr bwMode="auto">
            <a:xfrm>
              <a:off x="5744781" y="2701125"/>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5" name="觅知网-不倒翁ID:189359941"/>
            <p:cNvSpPr txBox="1"/>
            <p:nvPr/>
          </p:nvSpPr>
          <p:spPr>
            <a:xfrm>
              <a:off x="5813615" y="2712587"/>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3</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5" name="觅知网-不倒翁ID:189359941"/>
          <p:cNvGrpSpPr/>
          <p:nvPr/>
        </p:nvGrpSpPr>
        <p:grpSpPr>
          <a:xfrm>
            <a:off x="5748919" y="3500372"/>
            <a:ext cx="4102371" cy="537097"/>
            <a:chOff x="5748919" y="3492440"/>
            <a:chExt cx="4102371" cy="537097"/>
          </a:xfrm>
        </p:grpSpPr>
        <p:sp>
          <p:nvSpPr>
            <p:cNvPr id="36" name="觅知网-不倒翁ID:189359941"/>
            <p:cNvSpPr/>
            <p:nvPr/>
          </p:nvSpPr>
          <p:spPr bwMode="auto">
            <a:xfrm>
              <a:off x="6227446" y="3518609"/>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7" name="觅知网-不倒翁ID:189359941"/>
            <p:cNvSpPr>
              <a:spLocks noEditPoints="1"/>
            </p:cNvSpPr>
            <p:nvPr/>
          </p:nvSpPr>
          <p:spPr bwMode="auto">
            <a:xfrm>
              <a:off x="9471210" y="3647595"/>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8" name="觅知网-不倒翁ID:189359941"/>
            <p:cNvSpPr txBox="1"/>
            <p:nvPr/>
          </p:nvSpPr>
          <p:spPr>
            <a:xfrm>
              <a:off x="6456015" y="3530155"/>
              <a:ext cx="2762295"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分水岭算法及改进</a:t>
              </a:r>
            </a:p>
          </p:txBody>
        </p:sp>
        <p:sp>
          <p:nvSpPr>
            <p:cNvPr id="39" name="觅知网-不倒翁ID:189359941"/>
            <p:cNvSpPr>
              <a:spLocks noChangeArrowheads="1"/>
            </p:cNvSpPr>
            <p:nvPr/>
          </p:nvSpPr>
          <p:spPr bwMode="auto">
            <a:xfrm>
              <a:off x="5748919" y="3492440"/>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0" name="觅知网-不倒翁ID:189359941"/>
            <p:cNvSpPr txBox="1"/>
            <p:nvPr/>
          </p:nvSpPr>
          <p:spPr>
            <a:xfrm>
              <a:off x="5820505" y="3518609"/>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4</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6" name="觅知网-不倒翁ID:189359941"/>
          <p:cNvGrpSpPr/>
          <p:nvPr/>
        </p:nvGrpSpPr>
        <p:grpSpPr>
          <a:xfrm>
            <a:off x="5586965" y="4256954"/>
            <a:ext cx="4102370" cy="537097"/>
            <a:chOff x="5586965" y="4269440"/>
            <a:chExt cx="4102370" cy="537097"/>
          </a:xfrm>
        </p:grpSpPr>
        <p:sp>
          <p:nvSpPr>
            <p:cNvPr id="41" name="觅知网-不倒翁ID:189359941"/>
            <p:cNvSpPr/>
            <p:nvPr/>
          </p:nvSpPr>
          <p:spPr bwMode="auto">
            <a:xfrm>
              <a:off x="6065491" y="4295610"/>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2" name="觅知网-不倒翁ID:189359941"/>
            <p:cNvSpPr>
              <a:spLocks noEditPoints="1"/>
            </p:cNvSpPr>
            <p:nvPr/>
          </p:nvSpPr>
          <p:spPr bwMode="auto">
            <a:xfrm>
              <a:off x="9309255" y="4424596"/>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3" name="觅知网-不倒翁ID:189359941"/>
            <p:cNvSpPr txBox="1"/>
            <p:nvPr/>
          </p:nvSpPr>
          <p:spPr>
            <a:xfrm>
              <a:off x="6214528" y="4303030"/>
              <a:ext cx="1795684"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44" name="觅知网-不倒翁ID:189359941"/>
            <p:cNvSpPr>
              <a:spLocks noChangeArrowheads="1"/>
            </p:cNvSpPr>
            <p:nvPr/>
          </p:nvSpPr>
          <p:spPr bwMode="auto">
            <a:xfrm>
              <a:off x="5586965" y="4269440"/>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5" name="觅知网-不倒翁ID:189359941"/>
            <p:cNvSpPr txBox="1"/>
            <p:nvPr/>
          </p:nvSpPr>
          <p:spPr>
            <a:xfrm>
              <a:off x="5650995" y="4295590"/>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5</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sp>
        <p:nvSpPr>
          <p:cNvPr id="46" name="觅知网-不倒翁ID:189359941"/>
          <p:cNvSpPr>
            <a:spLocks noChangeArrowheads="1"/>
          </p:cNvSpPr>
          <p:nvPr>
            <p:custDataLst>
              <p:tags r:id="rId2"/>
            </p:custDataLst>
          </p:nvPr>
        </p:nvSpPr>
        <p:spPr bwMode="auto">
          <a:xfrm>
            <a:off x="2238969" y="1959863"/>
            <a:ext cx="2788495" cy="2796859"/>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83635" tIns="41818" rIns="83635" bIns="41818" numCol="1" anchor="t" anchorCtr="0" compatLnSpc="1"/>
          <a:lstStyle/>
          <a:p>
            <a:endParaRPr lang="zh-CN" altLang="en-US" sz="2195" dirty="0">
              <a:cs typeface="思源黑体 CN Regular" panose="020B0500000000000000" charset="-122"/>
            </a:endParaRPr>
          </a:p>
        </p:txBody>
      </p:sp>
      <p:sp>
        <p:nvSpPr>
          <p:cNvPr id="47" name="觅知网-不倒翁ID:189359941"/>
          <p:cNvSpPr>
            <a:spLocks noChangeArrowheads="1"/>
          </p:cNvSpPr>
          <p:nvPr>
            <p:custDataLst>
              <p:tags r:id="rId3"/>
            </p:custDataLst>
          </p:nvPr>
        </p:nvSpPr>
        <p:spPr bwMode="auto">
          <a:xfrm>
            <a:off x="2361927" y="2083191"/>
            <a:ext cx="2542578" cy="2550206"/>
          </a:xfrm>
          <a:prstGeom prst="ellipse">
            <a:avLst/>
          </a:prstGeom>
          <a:noFill/>
          <a:ln w="11621">
            <a:solidFill>
              <a:srgbClr val="F8F8F8"/>
            </a:solidFill>
            <a:prstDash val="dash"/>
          </a:ln>
          <a:effectLst/>
        </p:spPr>
        <p:txBody>
          <a:bodyPr vert="horz" wrap="square" lIns="83635" tIns="41818" rIns="83635" bIns="41818" numCol="1" anchor="t" anchorCtr="0" compatLnSpc="1"/>
          <a:lstStyle/>
          <a:p>
            <a:endParaRPr lang="zh-CN" altLang="en-US" sz="2195">
              <a:cs typeface="思源黑体 CN Regular" panose="020B0500000000000000" charset="-122"/>
            </a:endParaRPr>
          </a:p>
        </p:txBody>
      </p:sp>
      <p:sp>
        <p:nvSpPr>
          <p:cNvPr id="48" name="觅知网-不倒翁ID:189359941"/>
          <p:cNvSpPr txBox="1"/>
          <p:nvPr>
            <p:custDataLst>
              <p:tags r:id="rId4"/>
            </p:custDataLst>
          </p:nvPr>
        </p:nvSpPr>
        <p:spPr>
          <a:xfrm>
            <a:off x="2764746" y="2755711"/>
            <a:ext cx="1736942" cy="861060"/>
          </a:xfrm>
          <a:prstGeom prst="rect">
            <a:avLst/>
          </a:prstGeom>
          <a:noFill/>
          <a:effectLst/>
        </p:spPr>
        <p:txBody>
          <a:bodyPr wrap="square" lIns="111557" tIns="55778" rIns="111557" bIns="55778" rtlCol="0">
            <a:spAutoFit/>
          </a:bodyPr>
          <a:lstStyle/>
          <a:p>
            <a:pPr algn="dist"/>
            <a:r>
              <a:rPr lang="zh-CN" altLang="en-US" sz="4880" b="1" dirty="0">
                <a:solidFill>
                  <a:srgbClr val="F8F8F8"/>
                </a:solidFill>
                <a:latin typeface="Arial" panose="020B0604020202020204" pitchFamily="34" charset="0"/>
                <a:ea typeface="黑体" panose="02010609060101010101" pitchFamily="49" charset="-122"/>
                <a:cs typeface="思源黑体 CN Regular" panose="020B0500000000000000" charset="-122"/>
              </a:rPr>
              <a:t>目录</a:t>
            </a:r>
          </a:p>
        </p:txBody>
      </p:sp>
      <p:sp>
        <p:nvSpPr>
          <p:cNvPr id="49" name="觅知网-不倒翁ID:189359941"/>
          <p:cNvSpPr txBox="1"/>
          <p:nvPr>
            <p:custDataLst>
              <p:tags r:id="rId5"/>
            </p:custDataLst>
          </p:nvPr>
        </p:nvSpPr>
        <p:spPr>
          <a:xfrm>
            <a:off x="2841507" y="3517366"/>
            <a:ext cx="1660181" cy="373380"/>
          </a:xfrm>
          <a:prstGeom prst="rect">
            <a:avLst/>
          </a:prstGeom>
          <a:noFill/>
          <a:effectLst/>
        </p:spPr>
        <p:txBody>
          <a:bodyPr wrap="square" lIns="111557" tIns="55778" rIns="111557" bIns="55778" rtlCol="0">
            <a:spAutoFit/>
          </a:bodyPr>
          <a:lstStyle/>
          <a:p>
            <a:pPr algn="dist"/>
            <a:r>
              <a:rPr lang="en-US" altLang="zh-CN" sz="1710" dirty="0">
                <a:solidFill>
                  <a:srgbClr val="F8F8F8"/>
                </a:solidFill>
                <a:latin typeface="Arial" panose="020B0604020202020204" pitchFamily="34" charset="0"/>
                <a:ea typeface="黑体" panose="02010609060101010101" pitchFamily="49" charset="-122"/>
                <a:cs typeface="思源黑体 CN Regular" panose="020B0500000000000000" charset="-122"/>
              </a:rPr>
              <a:t>CONTENTS</a:t>
            </a:r>
            <a:endParaRPr lang="zh-CN" altLang="en-US" sz="1710"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nvGrpSpPr>
          <p:cNvPr id="7" name="觅知网-不倒翁ID:189359941"/>
          <p:cNvGrpSpPr/>
          <p:nvPr/>
        </p:nvGrpSpPr>
        <p:grpSpPr>
          <a:xfrm>
            <a:off x="5306613" y="5013536"/>
            <a:ext cx="4102370" cy="537097"/>
            <a:chOff x="5308811" y="5013536"/>
            <a:chExt cx="4102370" cy="537097"/>
          </a:xfrm>
        </p:grpSpPr>
        <p:sp>
          <p:nvSpPr>
            <p:cNvPr id="50" name="觅知网-不倒翁ID:189359941"/>
            <p:cNvSpPr/>
            <p:nvPr/>
          </p:nvSpPr>
          <p:spPr bwMode="auto">
            <a:xfrm>
              <a:off x="5787337" y="5039706"/>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1" name="觅知网-不倒翁ID:189359941"/>
            <p:cNvSpPr>
              <a:spLocks noEditPoints="1"/>
            </p:cNvSpPr>
            <p:nvPr/>
          </p:nvSpPr>
          <p:spPr bwMode="auto">
            <a:xfrm>
              <a:off x="9031101" y="5168692"/>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2" name="觅知网-不倒翁ID:189359941"/>
            <p:cNvSpPr txBox="1"/>
            <p:nvPr/>
          </p:nvSpPr>
          <p:spPr>
            <a:xfrm>
              <a:off x="5936374" y="5047126"/>
              <a:ext cx="1795684"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结论与展望</a:t>
              </a:r>
            </a:p>
          </p:txBody>
        </p:sp>
        <p:sp>
          <p:nvSpPr>
            <p:cNvPr id="53" name="觅知网-不倒翁ID:189359941"/>
            <p:cNvSpPr>
              <a:spLocks noChangeArrowheads="1"/>
            </p:cNvSpPr>
            <p:nvPr/>
          </p:nvSpPr>
          <p:spPr bwMode="auto">
            <a:xfrm>
              <a:off x="5308811" y="5013536"/>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4" name="觅知网-不倒翁ID:189359941"/>
            <p:cNvSpPr txBox="1"/>
            <p:nvPr/>
          </p:nvSpPr>
          <p:spPr>
            <a:xfrm>
              <a:off x="5372841" y="5039686"/>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6</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2" name="觅知网-不倒翁ID:189359941"/>
          <p:cNvGrpSpPr/>
          <p:nvPr/>
        </p:nvGrpSpPr>
        <p:grpSpPr>
          <a:xfrm>
            <a:off x="5306613" y="1230626"/>
            <a:ext cx="4102371" cy="537097"/>
            <a:chOff x="5306613" y="1230626"/>
            <a:chExt cx="4102371" cy="537097"/>
          </a:xfrm>
        </p:grpSpPr>
        <p:sp>
          <p:nvSpPr>
            <p:cNvPr id="55" name="觅知网-不倒翁ID:189359941"/>
            <p:cNvSpPr/>
            <p:nvPr/>
          </p:nvSpPr>
          <p:spPr bwMode="auto">
            <a:xfrm>
              <a:off x="5785140" y="1256795"/>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6" name="觅知网-不倒翁ID:189359941"/>
            <p:cNvSpPr>
              <a:spLocks noEditPoints="1"/>
            </p:cNvSpPr>
            <p:nvPr/>
          </p:nvSpPr>
          <p:spPr bwMode="auto">
            <a:xfrm>
              <a:off x="9028904" y="1385781"/>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7" name="觅知网-不倒翁ID:189359941"/>
            <p:cNvSpPr txBox="1"/>
            <p:nvPr/>
          </p:nvSpPr>
          <p:spPr>
            <a:xfrm>
              <a:off x="6007238" y="1253492"/>
              <a:ext cx="2428870"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选题背景与意义</a:t>
              </a:r>
            </a:p>
          </p:txBody>
        </p:sp>
        <p:sp>
          <p:nvSpPr>
            <p:cNvPr id="58" name="觅知网-不倒翁ID:189359941"/>
            <p:cNvSpPr>
              <a:spLocks noChangeArrowheads="1"/>
            </p:cNvSpPr>
            <p:nvPr/>
          </p:nvSpPr>
          <p:spPr bwMode="auto">
            <a:xfrm>
              <a:off x="5306613" y="1230626"/>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9" name="觅知网-不倒翁ID:189359941"/>
            <p:cNvSpPr txBox="1"/>
            <p:nvPr/>
          </p:nvSpPr>
          <p:spPr>
            <a:xfrm>
              <a:off x="5382968" y="1242874"/>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1</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sp>
        <p:nvSpPr>
          <p:cNvPr id="8"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to="" calcmode="lin" valueType="num">
                                      <p:cBhvr>
                                        <p:cTn id="7" dur="500" fill="hold">
                                          <p:stCondLst>
                                            <p:cond delay="0"/>
                                          </p:stCondLst>
                                        </p:cTn>
                                        <p:tgtEl>
                                          <p:spTgt spid="25"/>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25"/>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25"/>
                                        </p:tgtEl>
                                        <p:attrNameLst>
                                          <p:attrName>style.opacity</p:attrName>
                                        </p:attrNameLst>
                                      </p:cBhvr>
                                    </p:anim>
                                  </p:childTnLst>
                                </p:cTn>
                              </p:par>
                              <p:par>
                                <p:cTn id="10" presetID="0" presetClass="entr" presetSubtype="0" decel="100000" fill="hold" nodeType="withEffect">
                                  <p:stCondLst>
                                    <p:cond delay="1000"/>
                                  </p:stCondLst>
                                  <p:childTnLst>
                                    <p:set>
                                      <p:cBhvr>
                                        <p:cTn id="11" dur="1" fill="hold">
                                          <p:stCondLst>
                                            <p:cond delay="0"/>
                                          </p:stCondLst>
                                        </p:cTn>
                                        <p:tgtEl>
                                          <p:spTgt spid="3"/>
                                        </p:tgtEl>
                                        <p:attrNameLst>
                                          <p:attrName>style.visibility</p:attrName>
                                        </p:attrNameLst>
                                      </p:cBhvr>
                                      <p:to>
                                        <p:strVal val="visible"/>
                                      </p:to>
                                    </p:set>
                                    <p:anim from="0" to="1" calcmode="lin" valueType="num">
                                      <p:cBhvr>
                                        <p:cTn id="12" dur="500" fill="hold">
                                          <p:stCondLst>
                                            <p:cond delay="0"/>
                                          </p:stCondLst>
                                        </p:cTn>
                                        <p:tgtEl>
                                          <p:spTgt spid="3"/>
                                        </p:tgtEl>
                                        <p:attrNameLst>
                                          <p:attrName>style.opacity</p:attrName>
                                        </p:attrNameLst>
                                      </p:cBhvr>
                                    </p:anim>
                                    <p:anim to="" calcmode="lin" valueType="num">
                                      <p:cBhvr>
                                        <p:cTn id="13"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4" presetID="0" presetClass="entr" presetSubtype="0" decel="100000" fill="hold" nodeType="withEffect">
                                  <p:stCondLst>
                                    <p:cond delay="1250"/>
                                  </p:stCondLst>
                                  <p:childTnLst>
                                    <p:set>
                                      <p:cBhvr>
                                        <p:cTn id="15" dur="1" fill="hold">
                                          <p:stCondLst>
                                            <p:cond delay="0"/>
                                          </p:stCondLst>
                                        </p:cTn>
                                        <p:tgtEl>
                                          <p:spTgt spid="4"/>
                                        </p:tgtEl>
                                        <p:attrNameLst>
                                          <p:attrName>style.visibility</p:attrName>
                                        </p:attrNameLst>
                                      </p:cBhvr>
                                      <p:to>
                                        <p:strVal val="visible"/>
                                      </p:to>
                                    </p:set>
                                    <p:anim from="0" to="1" calcmode="lin" valueType="num">
                                      <p:cBhvr>
                                        <p:cTn id="16" dur="500" fill="hold">
                                          <p:stCondLst>
                                            <p:cond delay="0"/>
                                          </p:stCondLst>
                                        </p:cTn>
                                        <p:tgtEl>
                                          <p:spTgt spid="4"/>
                                        </p:tgtEl>
                                        <p:attrNameLst>
                                          <p:attrName>style.opacity</p:attrName>
                                        </p:attrNameLst>
                                      </p:cBhvr>
                                    </p:anim>
                                    <p:anim to="" calcmode="lin" valueType="num">
                                      <p:cBhvr>
                                        <p:cTn id="17"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18" presetID="0" presetClass="entr" presetSubtype="0" decel="100000" fill="hold" nodeType="withEffect">
                                  <p:stCondLst>
                                    <p:cond delay="1500"/>
                                  </p:stCondLst>
                                  <p:childTnLst>
                                    <p:set>
                                      <p:cBhvr>
                                        <p:cTn id="19" dur="1" fill="hold">
                                          <p:stCondLst>
                                            <p:cond delay="0"/>
                                          </p:stCondLst>
                                        </p:cTn>
                                        <p:tgtEl>
                                          <p:spTgt spid="5"/>
                                        </p:tgtEl>
                                        <p:attrNameLst>
                                          <p:attrName>style.visibility</p:attrName>
                                        </p:attrNameLst>
                                      </p:cBhvr>
                                      <p:to>
                                        <p:strVal val="visible"/>
                                      </p:to>
                                    </p:set>
                                    <p:anim from="0" to="1" calcmode="lin" valueType="num">
                                      <p:cBhvr>
                                        <p:cTn id="20" dur="500" fill="hold">
                                          <p:stCondLst>
                                            <p:cond delay="0"/>
                                          </p:stCondLst>
                                        </p:cTn>
                                        <p:tgtEl>
                                          <p:spTgt spid="5"/>
                                        </p:tgtEl>
                                        <p:attrNameLst>
                                          <p:attrName>style.opacity</p:attrName>
                                        </p:attrNameLst>
                                      </p:cBhvr>
                                    </p:anim>
                                    <p:anim to="" calcmode="lin" valueType="num">
                                      <p:cBhvr>
                                        <p:cTn id="21"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22" presetID="0" presetClass="entr" presetSubtype="0" decel="100000" fill="hold" nodeType="withEffect">
                                  <p:stCondLst>
                                    <p:cond delay="1750"/>
                                  </p:stCondLst>
                                  <p:childTnLst>
                                    <p:set>
                                      <p:cBhvr>
                                        <p:cTn id="23" dur="1" fill="hold">
                                          <p:stCondLst>
                                            <p:cond delay="0"/>
                                          </p:stCondLst>
                                        </p:cTn>
                                        <p:tgtEl>
                                          <p:spTgt spid="6"/>
                                        </p:tgtEl>
                                        <p:attrNameLst>
                                          <p:attrName>style.visibility</p:attrName>
                                        </p:attrNameLst>
                                      </p:cBhvr>
                                      <p:to>
                                        <p:strVal val="visible"/>
                                      </p:to>
                                    </p:set>
                                    <p:anim from="0" to="1" calcmode="lin" valueType="num">
                                      <p:cBhvr>
                                        <p:cTn id="24" dur="500" fill="hold">
                                          <p:stCondLst>
                                            <p:cond delay="0"/>
                                          </p:stCondLst>
                                        </p:cTn>
                                        <p:tgtEl>
                                          <p:spTgt spid="6"/>
                                        </p:tgtEl>
                                        <p:attrNameLst>
                                          <p:attrName>style.opacity</p:attrName>
                                        </p:attrNameLst>
                                      </p:cBhvr>
                                    </p:anim>
                                    <p:anim to="" calcmode="lin" valueType="num">
                                      <p:cBhvr>
                                        <p:cTn id="25"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6" presetID="0" presetClass="entr" presetSubtype="0" decel="100000" fill="hold" nodeType="withEffect">
                                  <p:stCondLst>
                                    <p:cond delay="200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500" fill="hold">
                                          <p:stCondLst>
                                            <p:cond delay="0"/>
                                          </p:stCondLst>
                                        </p:cTn>
                                        <p:tgtEl>
                                          <p:spTgt spid="7"/>
                                        </p:tgtEl>
                                        <p:attrNameLst>
                                          <p:attrName>style.opacity</p:attrName>
                                        </p:attrNameLst>
                                      </p:cBhvr>
                                    </p:anim>
                                    <p:anim to="" calcmode="lin" valueType="num">
                                      <p:cBhvr>
                                        <p:cTn id="29"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30" presetID="0" presetClass="entr" presetSubtype="0" decel="100000" fill="hold" nodeType="withEffect">
                                  <p:stCondLst>
                                    <p:cond delay="750"/>
                                  </p:stCondLst>
                                  <p:childTnLst>
                                    <p:set>
                                      <p:cBhvr>
                                        <p:cTn id="31" dur="1" fill="hold">
                                          <p:stCondLst>
                                            <p:cond delay="0"/>
                                          </p:stCondLst>
                                        </p:cTn>
                                        <p:tgtEl>
                                          <p:spTgt spid="2"/>
                                        </p:tgtEl>
                                        <p:attrNameLst>
                                          <p:attrName>style.visibility</p:attrName>
                                        </p:attrNameLst>
                                      </p:cBhvr>
                                      <p:to>
                                        <p:strVal val="visible"/>
                                      </p:to>
                                    </p:set>
                                    <p:anim from="0" to="1" calcmode="lin" valueType="num">
                                      <p:cBhvr>
                                        <p:cTn id="32" dur="500" fill="hold">
                                          <p:stCondLst>
                                            <p:cond delay="0"/>
                                          </p:stCondLst>
                                        </p:cTn>
                                        <p:tgtEl>
                                          <p:spTgt spid="2"/>
                                        </p:tgtEl>
                                        <p:attrNameLst>
                                          <p:attrName>style.opacity</p:attrName>
                                        </p:attrNameLst>
                                      </p:cBhvr>
                                    </p:anim>
                                    <p:anim to="" calcmode="lin" valueType="num">
                                      <p:cBhvr>
                                        <p:cTn id="33"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66F99-3EC9-895D-3B09-D7843EDC35B5}"/>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35A86A0E-5905-DA88-C279-223D4524031B}"/>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原图</a:t>
            </a:r>
          </a:p>
        </p:txBody>
      </p:sp>
      <p:sp>
        <p:nvSpPr>
          <p:cNvPr id="19" name="觅知网-不倒翁ID:189359941">
            <a:extLst>
              <a:ext uri="{FF2B5EF4-FFF2-40B4-BE49-F238E27FC236}">
                <a16:creationId xmlns:a16="http://schemas.microsoft.com/office/drawing/2014/main" id="{428AC9C3-31C9-1353-BCEA-88FBDEB97AA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3B2E38A4-7301-D77E-6275-4717975C750D}"/>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E5EF6F3-097E-A91E-B832-6B56C76C797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1EA363ED-E027-9FA0-6D58-2F9956AF6330}"/>
              </a:ext>
            </a:extLst>
          </p:cNvPr>
          <p:cNvSpPr txBox="1"/>
          <p:nvPr/>
        </p:nvSpPr>
        <p:spPr>
          <a:xfrm>
            <a:off x="841423" y="5195045"/>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比二值化更好，</a:t>
            </a:r>
            <a:r>
              <a:rPr lang="en-US" altLang="zh-CN" sz="2000" dirty="0"/>
              <a:t>0.2318-&gt;0.1746</a:t>
            </a:r>
            <a:r>
              <a:rPr lang="zh-CN" altLang="en-US" sz="2000" dirty="0"/>
              <a:t>    尤其是图</a:t>
            </a:r>
            <a:r>
              <a:rPr lang="en-US" altLang="zh-CN" sz="2000" dirty="0"/>
              <a:t>3</a:t>
            </a:r>
          </a:p>
          <a:p>
            <a:pPr marL="342900" indent="-342900">
              <a:buFont typeface="Arial" panose="020B0604020202020204" pitchFamily="34" charset="0"/>
              <a:buChar char="•"/>
            </a:pPr>
            <a:r>
              <a:rPr lang="zh-CN" altLang="en-US" sz="2000" dirty="0"/>
              <a:t>会出现欠分割问题</a:t>
            </a:r>
            <a:endParaRPr lang="en-US" altLang="zh-CN" sz="2000" dirty="0"/>
          </a:p>
          <a:p>
            <a:pPr marL="342900" indent="-342900">
              <a:buFont typeface="Arial" panose="020B0604020202020204" pitchFamily="34" charset="0"/>
              <a:buChar char="•"/>
            </a:pPr>
            <a:r>
              <a:rPr lang="zh-CN" altLang="en-US" sz="2000" dirty="0"/>
              <a:t>想到</a:t>
            </a:r>
            <a:r>
              <a:rPr lang="en-US" altLang="zh-CN" sz="2000" dirty="0" err="1"/>
              <a:t>Peak_local_max</a:t>
            </a:r>
            <a:r>
              <a:rPr lang="zh-CN" altLang="en-US" sz="2000" dirty="0"/>
              <a:t>的</a:t>
            </a:r>
            <a:r>
              <a:rPr lang="en-US" altLang="zh-CN" sz="2000" dirty="0" err="1"/>
              <a:t>min_dis</a:t>
            </a:r>
            <a:r>
              <a:rPr lang="en-US" altLang="zh-CN" sz="2000" dirty="0"/>
              <a:t>=8</a:t>
            </a:r>
            <a:r>
              <a:rPr lang="zh-CN" altLang="en-US" sz="2000" dirty="0"/>
              <a:t>对于不同细胞适应差</a:t>
            </a:r>
            <a:endParaRPr lang="en-US" altLang="zh-CN" sz="2000" dirty="0"/>
          </a:p>
        </p:txBody>
      </p:sp>
      <p:sp>
        <p:nvSpPr>
          <p:cNvPr id="12" name="文本框 11">
            <a:extLst>
              <a:ext uri="{FF2B5EF4-FFF2-40B4-BE49-F238E27FC236}">
                <a16:creationId xmlns:a16="http://schemas.microsoft.com/office/drawing/2014/main" id="{83DF198A-38AE-C71B-01EA-B02B056547AA}"/>
              </a:ext>
            </a:extLst>
          </p:cNvPr>
          <p:cNvSpPr txBox="1"/>
          <p:nvPr/>
        </p:nvSpPr>
        <p:spPr>
          <a:xfrm>
            <a:off x="672916" y="1400486"/>
            <a:ext cx="7560840" cy="923330"/>
          </a:xfrm>
          <a:prstGeom prst="rect">
            <a:avLst/>
          </a:prstGeom>
          <a:noFill/>
        </p:spPr>
        <p:txBody>
          <a:bodyPr wrap="square" rtlCol="0">
            <a:spAutoFit/>
          </a:bodyPr>
          <a:lstStyle/>
          <a:p>
            <a:r>
              <a:rPr lang="zh-CN" altLang="en-US" dirty="0">
                <a:sym typeface="Wingdings" panose="05000000000000000000" pitchFamily="2" charset="2"/>
              </a:rPr>
              <a:t>使用</a:t>
            </a:r>
            <a:r>
              <a:rPr lang="en-US" altLang="zh-CN" dirty="0">
                <a:sym typeface="Wingdings" panose="05000000000000000000" pitchFamily="2" charset="2"/>
              </a:rPr>
              <a:t>U-Net</a:t>
            </a:r>
            <a:r>
              <a:rPr lang="zh-CN" altLang="en-US" dirty="0">
                <a:sym typeface="Wingdings" panose="05000000000000000000" pitchFamily="2" charset="2"/>
              </a:rPr>
              <a:t>把一张细胞图像分割 细胞 与 非细胞 部分。</a:t>
            </a:r>
            <a:endParaRPr lang="en-US" altLang="zh-CN" dirty="0">
              <a:sym typeface="Wingdings" panose="05000000000000000000" pitchFamily="2" charset="2"/>
            </a:endParaRPr>
          </a:p>
          <a:p>
            <a:r>
              <a:rPr lang="zh-CN" altLang="en-US" dirty="0">
                <a:sym typeface="Wingdings" panose="05000000000000000000" pitchFamily="2" charset="2"/>
              </a:rPr>
              <a:t>代替原来的二分法。</a:t>
            </a:r>
            <a:endParaRPr lang="en-US" altLang="zh-CN" dirty="0">
              <a:sym typeface="Wingdings" panose="05000000000000000000" pitchFamily="2" charset="2"/>
            </a:endParaRPr>
          </a:p>
          <a:p>
            <a:r>
              <a:rPr lang="zh-CN" altLang="en-US" dirty="0">
                <a:sym typeface="Wingdings" panose="05000000000000000000" pitchFamily="2" charset="2"/>
              </a:rPr>
              <a:t>下采样、上采样、通过‌跳跃连接‌将编码器特征图拼接</a:t>
            </a:r>
            <a:endParaRPr lang="zh-CN" altLang="en-US" dirty="0">
              <a:highlight>
                <a:srgbClr val="FFFF00"/>
              </a:highlight>
            </a:endParaRPr>
          </a:p>
        </p:txBody>
      </p:sp>
      <p:sp>
        <p:nvSpPr>
          <p:cNvPr id="14" name="文本框 13">
            <a:extLst>
              <a:ext uri="{FF2B5EF4-FFF2-40B4-BE49-F238E27FC236}">
                <a16:creationId xmlns:a16="http://schemas.microsoft.com/office/drawing/2014/main" id="{E35930EE-F716-F126-7B08-A6DE81093158}"/>
              </a:ext>
            </a:extLst>
          </p:cNvPr>
          <p:cNvSpPr txBox="1"/>
          <p:nvPr/>
        </p:nvSpPr>
        <p:spPr>
          <a:xfrm>
            <a:off x="667369" y="2310053"/>
            <a:ext cx="7560840" cy="369332"/>
          </a:xfrm>
          <a:prstGeom prst="rect">
            <a:avLst/>
          </a:prstGeom>
          <a:noFill/>
        </p:spPr>
        <p:txBody>
          <a:bodyPr wrap="square" rtlCol="0">
            <a:spAutoFit/>
          </a:bodyPr>
          <a:lstStyle/>
          <a:p>
            <a:r>
              <a:rPr lang="zh-CN" altLang="en-US" dirty="0"/>
              <a:t>结果：</a:t>
            </a:r>
          </a:p>
        </p:txBody>
      </p:sp>
      <p:pic>
        <p:nvPicPr>
          <p:cNvPr id="4" name="图片 3">
            <a:extLst>
              <a:ext uri="{FF2B5EF4-FFF2-40B4-BE49-F238E27FC236}">
                <a16:creationId xmlns:a16="http://schemas.microsoft.com/office/drawing/2014/main" id="{FBC25B3E-E124-914F-B368-10493D52AD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8249" y="2612525"/>
            <a:ext cx="2498098" cy="2498098"/>
          </a:xfrm>
          <a:prstGeom prst="rect">
            <a:avLst/>
          </a:prstGeom>
        </p:spPr>
      </p:pic>
      <p:pic>
        <p:nvPicPr>
          <p:cNvPr id="7" name="图片 6">
            <a:extLst>
              <a:ext uri="{FF2B5EF4-FFF2-40B4-BE49-F238E27FC236}">
                <a16:creationId xmlns:a16="http://schemas.microsoft.com/office/drawing/2014/main" id="{DCD2F9B4-4082-61A3-8D4D-1D1E6B1F01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6347" y="2612525"/>
            <a:ext cx="2498098" cy="2498098"/>
          </a:xfrm>
          <a:prstGeom prst="rect">
            <a:avLst/>
          </a:prstGeom>
        </p:spPr>
      </p:pic>
      <p:pic>
        <p:nvPicPr>
          <p:cNvPr id="11" name="图片 10">
            <a:extLst>
              <a:ext uri="{FF2B5EF4-FFF2-40B4-BE49-F238E27FC236}">
                <a16:creationId xmlns:a16="http://schemas.microsoft.com/office/drawing/2014/main" id="{88CB8406-B60C-88CE-FADF-0FBB8135E7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680" y="2641156"/>
            <a:ext cx="2498098" cy="2498098"/>
          </a:xfrm>
          <a:prstGeom prst="rect">
            <a:avLst/>
          </a:prstGeom>
        </p:spPr>
      </p:pic>
      <p:pic>
        <p:nvPicPr>
          <p:cNvPr id="15" name="图片 14">
            <a:extLst>
              <a:ext uri="{FF2B5EF4-FFF2-40B4-BE49-F238E27FC236}">
                <a16:creationId xmlns:a16="http://schemas.microsoft.com/office/drawing/2014/main" id="{8BDB46DC-42B7-36C9-91EB-057770807C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136" y="2604593"/>
            <a:ext cx="2516407" cy="2516407"/>
          </a:xfrm>
          <a:prstGeom prst="rect">
            <a:avLst/>
          </a:prstGeom>
        </p:spPr>
      </p:pic>
      <p:pic>
        <p:nvPicPr>
          <p:cNvPr id="3" name="图片 2">
            <a:extLst>
              <a:ext uri="{FF2B5EF4-FFF2-40B4-BE49-F238E27FC236}">
                <a16:creationId xmlns:a16="http://schemas.microsoft.com/office/drawing/2014/main" id="{08534859-7AAA-5440-91AF-C6E04345B2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8168" y="5110623"/>
            <a:ext cx="4446247" cy="1485451"/>
          </a:xfrm>
          <a:prstGeom prst="rect">
            <a:avLst/>
          </a:prstGeom>
        </p:spPr>
      </p:pic>
      <p:pic>
        <p:nvPicPr>
          <p:cNvPr id="6" name="图片 5">
            <a:extLst>
              <a:ext uri="{FF2B5EF4-FFF2-40B4-BE49-F238E27FC236}">
                <a16:creationId xmlns:a16="http://schemas.microsoft.com/office/drawing/2014/main" id="{3DB868F9-0FDA-6248-8C6E-5BBB596D10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2317" y="274123"/>
            <a:ext cx="3447638" cy="2296947"/>
          </a:xfrm>
          <a:prstGeom prst="rect">
            <a:avLst/>
          </a:prstGeom>
        </p:spPr>
      </p:pic>
    </p:spTree>
    <p:extLst>
      <p:ext uri="{BB962C8B-B14F-4D97-AF65-F5344CB8AC3E}">
        <p14:creationId xmlns:p14="http://schemas.microsoft.com/office/powerpoint/2010/main" val="99931217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F5BE4-F01F-1311-51A1-D47A5CFD8E37}"/>
            </a:ext>
          </a:extLst>
        </p:cNvPr>
        <p:cNvGrpSpPr/>
        <p:nvPr/>
      </p:nvGrpSpPr>
      <p:grpSpPr>
        <a:xfrm>
          <a:off x="0" y="0"/>
          <a:ext cx="0" cy="0"/>
          <a:chOff x="0" y="0"/>
          <a:chExt cx="0" cy="0"/>
        </a:xfrm>
      </p:grpSpPr>
      <p:cxnSp>
        <p:nvCxnSpPr>
          <p:cNvPr id="14" name="直接箭头连接符 13">
            <a:extLst>
              <a:ext uri="{FF2B5EF4-FFF2-40B4-BE49-F238E27FC236}">
                <a16:creationId xmlns:a16="http://schemas.microsoft.com/office/drawing/2014/main" id="{D5543662-765D-CF1A-C7C2-83222A62E164}"/>
              </a:ext>
            </a:extLst>
          </p:cNvPr>
          <p:cNvCxnSpPr>
            <a:cxnSpLocks/>
          </p:cNvCxnSpPr>
          <p:nvPr/>
        </p:nvCxnSpPr>
        <p:spPr>
          <a:xfrm>
            <a:off x="7431353" y="1772814"/>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4D3214E4-EBD4-DF60-5F29-376A3FBD9877}"/>
              </a:ext>
            </a:extLst>
          </p:cNvPr>
          <p:cNvCxnSpPr>
            <a:cxnSpLocks/>
          </p:cNvCxnSpPr>
          <p:nvPr/>
        </p:nvCxnSpPr>
        <p:spPr>
          <a:xfrm>
            <a:off x="6129867" y="4869160"/>
            <a:ext cx="0" cy="432048"/>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18" name="觅知网-不倒翁ID:189359941">
            <a:extLst>
              <a:ext uri="{FF2B5EF4-FFF2-40B4-BE49-F238E27FC236}">
                <a16:creationId xmlns:a16="http://schemas.microsoft.com/office/drawing/2014/main" id="{83CB5ADA-B4CA-A0E2-9AAC-F6E9A9ABABA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改进</a:t>
            </a:r>
          </a:p>
        </p:txBody>
      </p:sp>
      <p:sp>
        <p:nvSpPr>
          <p:cNvPr id="19" name="觅知网-不倒翁ID:189359941">
            <a:extLst>
              <a:ext uri="{FF2B5EF4-FFF2-40B4-BE49-F238E27FC236}">
                <a16:creationId xmlns:a16="http://schemas.microsoft.com/office/drawing/2014/main" id="{76807F0B-BE1C-48F8-9441-303363BD380B}"/>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68873160-948D-00AE-AA55-A477F0F83FF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1B4AC082-0124-FE9F-A867-6C5A9DF5C541}"/>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E7F8DFDF-742D-BBAB-BEFF-BB9EDC69943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A899F48D-0E3B-989C-642B-4E6993F32FD5}"/>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3474E2C-FCAA-98E0-F3E4-C000E0BFEAF9}"/>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B1AEE059-9689-363A-91A3-0583E89B170E}"/>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868E9FCE-55DE-D220-72FD-EA52211F3324}"/>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A3E6A1DE-36D2-F792-2FD0-B1E3F2ACD259}"/>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B3FF519A-BA96-F9C3-683D-AAA759195985}"/>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607AD63-7EF5-522B-F511-E25B40237BD3}"/>
              </a:ext>
            </a:extLst>
          </p:cNvPr>
          <p:cNvCxnSpPr>
            <a:cxnSpLocks/>
          </p:cNvCxnSpPr>
          <p:nvPr/>
        </p:nvCxnSpPr>
        <p:spPr>
          <a:xfrm>
            <a:off x="4295800" y="2344643"/>
            <a:ext cx="0" cy="54296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A376358A-9DBF-0C8F-6FDB-924EAA467DAB}"/>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5F3B514E-77CE-38CA-24AA-01DD1CEAE6F7}"/>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7E790657-02D8-DCC6-5292-09FA7A00C433}"/>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F7663734-C012-D79D-B2B4-9E3637AA990E}"/>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11396F4C-9A07-9FC1-EECA-3C1F2C329693}"/>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B4CFE833-05BB-87F4-5477-A6C27EA02A9E}"/>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909671F4-8DF0-BC58-81AD-2B87B9AFD25D}"/>
              </a:ext>
            </a:extLst>
          </p:cNvPr>
          <p:cNvCxnSpPr>
            <a:cxnSpLocks/>
          </p:cNvCxnSpPr>
          <p:nvPr/>
        </p:nvCxnSpPr>
        <p:spPr>
          <a:xfrm>
            <a:off x="4295800" y="3251520"/>
            <a:ext cx="0" cy="52109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8C1EBBE-A978-70BF-2D11-7990F899C4D3}"/>
              </a:ext>
            </a:extLst>
          </p:cNvPr>
          <p:cNvCxnSpPr>
            <a:cxnSpLocks/>
          </p:cNvCxnSpPr>
          <p:nvPr/>
        </p:nvCxnSpPr>
        <p:spPr>
          <a:xfrm>
            <a:off x="4295800"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17D9AF54-699F-843C-1CC3-86C1F6798CDE}"/>
              </a:ext>
            </a:extLst>
          </p:cNvPr>
          <p:cNvCxnSpPr>
            <a:cxnSpLocks/>
          </p:cNvCxnSpPr>
          <p:nvPr/>
        </p:nvCxnSpPr>
        <p:spPr>
          <a:xfrm>
            <a:off x="6041962" y="2344643"/>
            <a:ext cx="0" cy="55679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6BE16DC-461E-236F-9EF6-A18E05B6CB83}"/>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8D8365F-535D-C540-4B00-9168F5353A74}"/>
              </a:ext>
            </a:extLst>
          </p:cNvPr>
          <p:cNvCxnSpPr>
            <a:cxnSpLocks/>
          </p:cNvCxnSpPr>
          <p:nvPr/>
        </p:nvCxnSpPr>
        <p:spPr>
          <a:xfrm>
            <a:off x="6041962" y="3262123"/>
            <a:ext cx="0" cy="50405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B89C36B-145A-A80C-6975-B420522FD1DF}"/>
              </a:ext>
            </a:extLst>
          </p:cNvPr>
          <p:cNvCxnSpPr>
            <a:cxnSpLocks/>
            <a:endCxn id="38" idx="0"/>
          </p:cNvCxnSpPr>
          <p:nvPr/>
        </p:nvCxnSpPr>
        <p:spPr>
          <a:xfrm>
            <a:off x="6091593"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8885994-1394-73DC-E711-AF74AE16E1E1}"/>
              </a:ext>
            </a:extLst>
          </p:cNvPr>
          <p:cNvCxnSpPr>
            <a:cxnSpLocks/>
          </p:cNvCxnSpPr>
          <p:nvPr/>
        </p:nvCxnSpPr>
        <p:spPr>
          <a:xfrm flipH="1">
            <a:off x="4923083" y="3258822"/>
            <a:ext cx="576064" cy="497189"/>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718CD8AA-F96D-1002-B594-9549C874736A}"/>
              </a:ext>
            </a:extLst>
          </p:cNvPr>
          <p:cNvCxnSpPr>
            <a:cxnSpLocks/>
          </p:cNvCxnSpPr>
          <p:nvPr/>
        </p:nvCxnSpPr>
        <p:spPr>
          <a:xfrm flipH="1">
            <a:off x="6577327" y="2358737"/>
            <a:ext cx="676292" cy="5643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0887FD98-59BD-1491-0658-3D7BB6039653}"/>
              </a:ext>
            </a:extLst>
          </p:cNvPr>
          <p:cNvCxnSpPr>
            <a:cxnSpLocks/>
          </p:cNvCxnSpPr>
          <p:nvPr/>
        </p:nvCxnSpPr>
        <p:spPr>
          <a:xfrm flipV="1">
            <a:off x="6595027" y="2551356"/>
            <a:ext cx="1482184" cy="4260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D4D118F7-D52A-DD89-7528-4E7E530C82CD}"/>
              </a:ext>
            </a:extLst>
          </p:cNvPr>
          <p:cNvCxnSpPr>
            <a:cxnSpLocks/>
          </p:cNvCxnSpPr>
          <p:nvPr/>
        </p:nvCxnSpPr>
        <p:spPr>
          <a:xfrm>
            <a:off x="6129867" y="4885987"/>
            <a:ext cx="0" cy="415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14B52E66-7AF5-1C35-62D9-42E639FCAC7C}"/>
              </a:ext>
            </a:extLst>
          </p:cNvPr>
          <p:cNvCxnSpPr>
            <a:cxnSpLocks/>
          </p:cNvCxnSpPr>
          <p:nvPr/>
        </p:nvCxnSpPr>
        <p:spPr>
          <a:xfrm>
            <a:off x="4871864" y="1780331"/>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A03E8DD2-5BE5-0C3C-1C90-4E6D46ABC2C3}"/>
              </a:ext>
            </a:extLst>
          </p:cNvPr>
          <p:cNvCxnSpPr>
            <a:cxnSpLocks/>
            <a:endCxn id="21" idx="0"/>
          </p:cNvCxnSpPr>
          <p:nvPr/>
        </p:nvCxnSpPr>
        <p:spPr>
          <a:xfrm>
            <a:off x="7410889" y="1780331"/>
            <a:ext cx="0" cy="214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C6D8C1A8-2E23-C093-BE4B-1F72C9114CDE}"/>
              </a:ext>
            </a:extLst>
          </p:cNvPr>
          <p:cNvCxnSpPr>
            <a:cxnSpLocks/>
          </p:cNvCxnSpPr>
          <p:nvPr/>
        </p:nvCxnSpPr>
        <p:spPr>
          <a:xfrm flipH="1">
            <a:off x="5274855" y="2758442"/>
            <a:ext cx="2795993" cy="10462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4ED255D9-E824-6184-D1A2-A7F56BC9A122}"/>
              </a:ext>
            </a:extLst>
          </p:cNvPr>
          <p:cNvCxnSpPr>
            <a:cxnSpLocks/>
          </p:cNvCxnSpPr>
          <p:nvPr/>
        </p:nvCxnSpPr>
        <p:spPr>
          <a:xfrm>
            <a:off x="5126694" y="4135658"/>
            <a:ext cx="0" cy="40225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3FA68FB-706F-050A-35C2-38C547D00F9F}"/>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7C48D54-5368-6006-34DA-EA72917D06DE}"/>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666B2F7-89EE-BF30-B155-F17D58DEFC61}"/>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05404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3046B-1975-D6A3-A6DB-B557C1FEEC5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DF348A3-7A96-D5BB-95C3-338094FDFF5F}"/>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原图</a:t>
            </a:r>
          </a:p>
        </p:txBody>
      </p:sp>
      <p:sp>
        <p:nvSpPr>
          <p:cNvPr id="19" name="觅知网-不倒翁ID:189359941">
            <a:extLst>
              <a:ext uri="{FF2B5EF4-FFF2-40B4-BE49-F238E27FC236}">
                <a16:creationId xmlns:a16="http://schemas.microsoft.com/office/drawing/2014/main" id="{CF428CE9-9004-E28C-19D7-C6218A5E8EBE}"/>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79DCF19B-45E2-AA4D-E85D-77358032215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6C8CDBBF-23E5-039B-D17B-6F770B3EFECC}"/>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63DE5DFA-EFE5-4CA8-D5AD-3153DE689092}"/>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发现改进的没有优化很多。过分割、欠分割并存。</a:t>
            </a:r>
            <a:endParaRPr lang="en-US" altLang="zh-CN" sz="2000" dirty="0"/>
          </a:p>
          <a:p>
            <a:pPr marL="342900" indent="-342900">
              <a:buFont typeface="Arial" panose="020B0604020202020204" pitchFamily="34" charset="0"/>
              <a:buChar char="•"/>
            </a:pPr>
            <a:r>
              <a:rPr lang="zh-CN" altLang="en-US" sz="2000" dirty="0"/>
              <a:t>之前“没用的”梯度这次会有用吗？</a:t>
            </a:r>
            <a:endParaRPr lang="en-US" altLang="zh-CN" sz="2000" dirty="0"/>
          </a:p>
        </p:txBody>
      </p:sp>
      <p:pic>
        <p:nvPicPr>
          <p:cNvPr id="3" name="图片 2">
            <a:extLst>
              <a:ext uri="{FF2B5EF4-FFF2-40B4-BE49-F238E27FC236}">
                <a16:creationId xmlns:a16="http://schemas.microsoft.com/office/drawing/2014/main" id="{0F1BB57B-105E-9292-5282-994607729C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6C8AAACF-89BA-3D5D-FE77-AE5BC19A347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DA55BFBF-F44C-D764-1966-08FC782021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F2643437-9019-0120-F724-9BC42D062B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565265DD-755B-4156-8527-EB0DF0B1C361}"/>
              </a:ext>
            </a:extLst>
          </p:cNvPr>
          <p:cNvSpPr txBox="1"/>
          <p:nvPr/>
        </p:nvSpPr>
        <p:spPr>
          <a:xfrm>
            <a:off x="672916" y="1400486"/>
            <a:ext cx="7560840" cy="369332"/>
          </a:xfrm>
          <a:prstGeom prst="rect">
            <a:avLst/>
          </a:prstGeom>
          <a:noFill/>
        </p:spPr>
        <p:txBody>
          <a:bodyPr wrap="square" rtlCol="0">
            <a:spAutoFit/>
          </a:bodyPr>
          <a:lstStyle/>
          <a:p>
            <a:r>
              <a:rPr lang="zh-CN" altLang="en-US" dirty="0"/>
              <a:t>在前文的基础上，加入自适应。</a:t>
            </a:r>
            <a:endParaRPr lang="zh-CN" altLang="en-US" dirty="0">
              <a:highlight>
                <a:srgbClr val="FFFF00"/>
              </a:highlight>
            </a:endParaRPr>
          </a:p>
        </p:txBody>
      </p:sp>
      <p:sp>
        <p:nvSpPr>
          <p:cNvPr id="14" name="文本框 13">
            <a:extLst>
              <a:ext uri="{FF2B5EF4-FFF2-40B4-BE49-F238E27FC236}">
                <a16:creationId xmlns:a16="http://schemas.microsoft.com/office/drawing/2014/main" id="{25D476CB-461E-FD83-9AF3-2039EBEECC32}"/>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4" name="图片 3">
            <a:extLst>
              <a:ext uri="{FF2B5EF4-FFF2-40B4-BE49-F238E27FC236}">
                <a16:creationId xmlns:a16="http://schemas.microsoft.com/office/drawing/2014/main" id="{2D389210-8336-5541-993D-0419582B37CF}"/>
              </a:ext>
            </a:extLst>
          </p:cNvPr>
          <p:cNvPicPr>
            <a:picLocks noChangeAspect="1"/>
          </p:cNvPicPr>
          <p:nvPr/>
        </p:nvPicPr>
        <p:blipFill rotWithShape="1">
          <a:blip r:embed="rId10">
            <a:extLst>
              <a:ext uri="{28A0092B-C50C-407E-A947-70E740481C1C}">
                <a14:useLocalDpi xmlns:a14="http://schemas.microsoft.com/office/drawing/2010/main" val="0"/>
              </a:ext>
            </a:extLst>
          </a:blip>
          <a:srcRect b="54395"/>
          <a:stretch/>
        </p:blipFill>
        <p:spPr>
          <a:xfrm>
            <a:off x="3953915" y="1297909"/>
            <a:ext cx="3985863" cy="1232499"/>
          </a:xfrm>
          <a:prstGeom prst="rect">
            <a:avLst/>
          </a:prstGeom>
        </p:spPr>
      </p:pic>
      <p:pic>
        <p:nvPicPr>
          <p:cNvPr id="15" name="图片 14">
            <a:extLst>
              <a:ext uri="{FF2B5EF4-FFF2-40B4-BE49-F238E27FC236}">
                <a16:creationId xmlns:a16="http://schemas.microsoft.com/office/drawing/2014/main" id="{33D272A0-2BED-C242-A8CA-7C7F3F5850C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46660"/>
          <a:stretch/>
        </p:blipFill>
        <p:spPr>
          <a:xfrm>
            <a:off x="8078340" y="1318582"/>
            <a:ext cx="3339147" cy="1207653"/>
          </a:xfrm>
          <a:prstGeom prst="rect">
            <a:avLst/>
          </a:prstGeom>
        </p:spPr>
      </p:pic>
    </p:spTree>
    <p:extLst>
      <p:ext uri="{BB962C8B-B14F-4D97-AF65-F5344CB8AC3E}">
        <p14:creationId xmlns:p14="http://schemas.microsoft.com/office/powerpoint/2010/main" val="96636960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CEF19-A956-9661-9D15-D4D33B4948C7}"/>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22B77A4-F15B-819E-A832-48F1025BBC94}"/>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EB5B843E-83A1-6E15-3539-63AEC756C8DE}"/>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DB556830-2F0A-1F6A-3EB1-D3B3AE978173}"/>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DC5F4025-1AF2-6FD2-862C-482827872478}"/>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2ED860D-2444-C391-E8BA-5440ADDA6B22}"/>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35F08F8C-9D87-4407-9E6E-C44281A2355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6679039-6E3B-18E1-CBAC-738AE8760E5D}"/>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6667DAFD-81A3-B71A-F888-92325FD9115A}"/>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34A78430-7998-6A81-B621-6EA69CF8D695}"/>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2475432B-4A1F-4B79-90A6-59C0E6B6957A}"/>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DB9C0E07-0DD6-604A-A7F7-1F46D2C6213B}"/>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482175A-9951-EF82-AA66-713E092A8B8B}"/>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267D750B-0347-6B4F-564A-6AB0E4BAD13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37BC9F6-0CB7-1500-72E6-78D5C73F8BB6}"/>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6530A9CF-8F8E-59AB-F1E0-430E65B2535C}"/>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FFDC98CF-3B20-E3D1-9061-96FDC2AA93B1}"/>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31281318-370B-9620-37BF-A4CEA435509F}"/>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57A294A9-9EDD-A4F8-77C8-1E773A572484}"/>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FB8A3B01-8F23-A4FF-3697-3A8F43ECCBAB}"/>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A95D036-8139-A80F-AF1C-D36A77527742}"/>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8CD2C34-442B-B555-409E-DDC23AD791E0}"/>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3037930-6251-B7A3-CAB5-C1B53D8FF4F9}"/>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62F699C-1829-E0BE-E273-8BAC8345586A}"/>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0C64AE3-623D-8F32-F792-8DAD2E64852A}"/>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D3E8269-5DF4-37FC-A9E2-C5F82B549CFD}"/>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BC734FBE-AA18-48AC-B1F1-767141BD61A6}"/>
              </a:ext>
            </a:extLst>
          </p:cNvPr>
          <p:cNvCxnSpPr>
            <a:cxnSpLocks/>
          </p:cNvCxnSpPr>
          <p:nvPr/>
        </p:nvCxnSpPr>
        <p:spPr>
          <a:xfrm flipH="1">
            <a:off x="6577327" y="2358737"/>
            <a:ext cx="676292" cy="5643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5633805-3331-A115-2BC2-81DBA8482DF8}"/>
              </a:ext>
            </a:extLst>
          </p:cNvPr>
          <p:cNvCxnSpPr>
            <a:cxnSpLocks/>
          </p:cNvCxnSpPr>
          <p:nvPr/>
        </p:nvCxnSpPr>
        <p:spPr>
          <a:xfrm flipV="1">
            <a:off x="6595027" y="2551356"/>
            <a:ext cx="1482184" cy="4260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C3C147A8-3596-BD05-44FE-B5B5859F318C}"/>
              </a:ext>
            </a:extLst>
          </p:cNvPr>
          <p:cNvCxnSpPr>
            <a:cxnSpLocks/>
          </p:cNvCxnSpPr>
          <p:nvPr/>
        </p:nvCxnSpPr>
        <p:spPr>
          <a:xfrm flipH="1">
            <a:off x="6719245" y="2819550"/>
            <a:ext cx="1390556" cy="9466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1ED8232B-0F74-6BFC-8562-C8C94EDD3882}"/>
              </a:ext>
            </a:extLst>
          </p:cNvPr>
          <p:cNvCxnSpPr>
            <a:cxnSpLocks/>
          </p:cNvCxnSpPr>
          <p:nvPr/>
        </p:nvCxnSpPr>
        <p:spPr>
          <a:xfrm>
            <a:off x="6345890" y="4142592"/>
            <a:ext cx="0" cy="41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12824D4-69FC-768E-FA9A-40CD557DA6D9}"/>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5FD3050-F16C-5587-6378-E700856BF95E}"/>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E6BB0F26-2E77-E29D-6B23-84D651F09E7E}"/>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93E97FD-9A1F-C917-5D49-0CA965C97888}"/>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2D7400A4-0141-560A-2E31-C10D07CBFD14}"/>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99C5AB12-A479-E2E9-2036-4526AF2C4775}"/>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5E0DDFA-A5FF-5FA6-6CBE-0C073421072F}"/>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C3E2F090-4278-B0C8-DE9A-D23A54ABB675}"/>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AF869411-DD13-4559-79C0-9A8BBC6E1540}"/>
              </a:ext>
            </a:extLst>
          </p:cNvPr>
          <p:cNvCxnSpPr>
            <a:cxnSpLocks/>
          </p:cNvCxnSpPr>
          <p:nvPr/>
        </p:nvCxnSpPr>
        <p:spPr>
          <a:xfrm>
            <a:off x="7410889" y="1780331"/>
            <a:ext cx="0" cy="214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FDF1D7D2-61A9-1B0E-AB95-2CE51B735B80}"/>
              </a:ext>
            </a:extLst>
          </p:cNvPr>
          <p:cNvCxnSpPr>
            <a:cxnSpLocks/>
          </p:cNvCxnSpPr>
          <p:nvPr/>
        </p:nvCxnSpPr>
        <p:spPr>
          <a:xfrm>
            <a:off x="6129867" y="4885987"/>
            <a:ext cx="0" cy="415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1251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1EBE-ED14-04D1-DC98-408F9E26EA8A}"/>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0466ADC2-2340-D2FE-0ED8-4E6D97883B1F}"/>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梯度</a:t>
            </a:r>
          </a:p>
        </p:txBody>
      </p:sp>
      <p:sp>
        <p:nvSpPr>
          <p:cNvPr id="19" name="觅知网-不倒翁ID:189359941">
            <a:extLst>
              <a:ext uri="{FF2B5EF4-FFF2-40B4-BE49-F238E27FC236}">
                <a16:creationId xmlns:a16="http://schemas.microsoft.com/office/drawing/2014/main" id="{41525CAC-531D-D280-D6CA-DD25E87B3912}"/>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256F36A5-B6D1-46A2-5481-3C5238012677}"/>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7D572FB6-2640-A899-81AC-5CFCC55B58C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DEA920F3-EEC7-A1DB-9D35-9341D78EAA54}"/>
              </a:ext>
            </a:extLst>
          </p:cNvPr>
          <p:cNvSpPr txBox="1"/>
          <p:nvPr/>
        </p:nvSpPr>
        <p:spPr>
          <a:xfrm>
            <a:off x="830126" y="5170763"/>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变好了许多：</a:t>
            </a:r>
            <a:r>
              <a:rPr lang="en-US" altLang="zh-CN" sz="2000" dirty="0"/>
              <a:t>0.1721-&gt;0.1346</a:t>
            </a:r>
            <a:r>
              <a:rPr lang="zh-CN" altLang="en-US" sz="2000" dirty="0"/>
              <a:t>   解决了一部分过分割，但仍有过分割、欠分割</a:t>
            </a:r>
            <a:endParaRPr lang="en-US" altLang="zh-CN" sz="2000" dirty="0"/>
          </a:p>
          <a:p>
            <a:pPr marL="342900" indent="-342900">
              <a:buFont typeface="Arial" panose="020B0604020202020204" pitchFamily="34" charset="0"/>
              <a:buChar char="•"/>
            </a:pPr>
            <a:r>
              <a:rPr lang="zh-CN" altLang="en-US" sz="2000" dirty="0"/>
              <a:t>对于概率图</a:t>
            </a:r>
            <a:r>
              <a:rPr lang="en-US" altLang="zh-CN" sz="2000" dirty="0" err="1"/>
              <a:t>pred_prob</a:t>
            </a:r>
            <a:r>
              <a:rPr lang="zh-CN" altLang="en-US" sz="2000" dirty="0"/>
              <a:t>变色太敏感，结果不够好     出现从中间连到边界的不完全分割</a:t>
            </a:r>
            <a:endParaRPr lang="en-US" altLang="zh-CN" sz="2000" dirty="0"/>
          </a:p>
          <a:p>
            <a:pPr marL="342900" indent="-342900">
              <a:buFont typeface="Arial" panose="020B0604020202020204" pitchFamily="34" charset="0"/>
              <a:buChar char="•"/>
            </a:pPr>
            <a:r>
              <a:rPr lang="zh-CN" altLang="en-US" sz="2000" dirty="0"/>
              <a:t>对原始图像和梯度 加权进行改进</a:t>
            </a:r>
            <a:endParaRPr lang="en-US" altLang="zh-CN" sz="2000" dirty="0"/>
          </a:p>
        </p:txBody>
      </p:sp>
      <p:pic>
        <p:nvPicPr>
          <p:cNvPr id="3" name="图片 2">
            <a:extLst>
              <a:ext uri="{FF2B5EF4-FFF2-40B4-BE49-F238E27FC236}">
                <a16:creationId xmlns:a16="http://schemas.microsoft.com/office/drawing/2014/main" id="{06958E87-F560-9073-7F2B-6CB7C481EA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56D70327-AB9F-B990-E738-EBA6AE41F11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4FD5D472-B1F9-6D3C-BCA7-2AACC4280BE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C09A9C97-9F39-A307-70F1-F23ABE6A9FE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4" name="文本框 13">
            <a:extLst>
              <a:ext uri="{FF2B5EF4-FFF2-40B4-BE49-F238E27FC236}">
                <a16:creationId xmlns:a16="http://schemas.microsoft.com/office/drawing/2014/main" id="{CA3011FE-91A6-AE2A-5564-3F766E431BF7}"/>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7" name="图片 6">
            <a:extLst>
              <a:ext uri="{FF2B5EF4-FFF2-40B4-BE49-F238E27FC236}">
                <a16:creationId xmlns:a16="http://schemas.microsoft.com/office/drawing/2014/main" id="{A5B6AF60-C10B-614C-8407-CC96CA29AA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02350" y="1322118"/>
            <a:ext cx="5105400" cy="1219200"/>
          </a:xfrm>
          <a:prstGeom prst="rect">
            <a:avLst/>
          </a:prstGeom>
        </p:spPr>
      </p:pic>
    </p:spTree>
    <p:extLst>
      <p:ext uri="{BB962C8B-B14F-4D97-AF65-F5344CB8AC3E}">
        <p14:creationId xmlns:p14="http://schemas.microsoft.com/office/powerpoint/2010/main" val="169410536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DCFC0-4FCA-528A-1690-EF755EC412CC}"/>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400951E-69BB-6F21-4618-1462C05B8F48}"/>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C406000C-78C9-6993-63E3-F4B5C1454073}"/>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C364322-156D-B5C9-C6F3-95DE99A1AAD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4FE2F022-112B-9630-0290-5314EDF93C8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4205A89-07DE-6EAB-76BC-9E549807500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A1E32884-3E47-467C-A080-A5254BE578F8}"/>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50FE1633-4CC6-4788-6AFA-47EB716BF3E7}"/>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6EBD9051-19A8-985E-F30F-75C03169B6BC}"/>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16F502FB-AEB0-ADE9-5A37-A0F439E6640C}"/>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EEFA9ADC-3975-F48C-20A5-F403F4FF917B}"/>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3168C9B3-AEFC-54B4-5CF6-619FE2E4CE80}"/>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6C29038-BDD0-6F65-46F4-8922D174D726}"/>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050E259-9791-4EC1-EF0F-B6E045928006}"/>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1C114D0D-27A2-D4C7-998F-DD5300313658}"/>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AFBED05F-A504-BB6C-E320-BD0581394F09}"/>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15B3B1BB-982D-E0E1-BC0A-3DEA662ADDA4}"/>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D2CB5F0C-DA27-D0C0-4DCB-D7E5A7C7520D}"/>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7DB6A833-2FC7-096A-205E-A06CFAB8A197}"/>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AE2D91D0-8C20-347C-4627-A3C3C75B218A}"/>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8AE79404-C342-4610-550C-5BF4D9202D02}"/>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AF42166-D91D-EC76-87E0-3A96F5C12B08}"/>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4076522-E6E0-F13B-B1C4-8D52EF69F374}"/>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D1BAFDE-4608-12D9-99CB-AE45D482EDD2}"/>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563FBB3-CA08-2B35-ECC7-5637FFEB31AE}"/>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A215B6E-5D09-A2CF-E86E-1CA8EF312940}"/>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6F3DA696-4C5D-6A87-AA76-1788665E7221}"/>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7E412593-F022-5B19-0DB1-0E924168C390}"/>
              </a:ext>
            </a:extLst>
          </p:cNvPr>
          <p:cNvCxnSpPr>
            <a:cxnSpLocks/>
          </p:cNvCxnSpPr>
          <p:nvPr/>
        </p:nvCxnSpPr>
        <p:spPr>
          <a:xfrm flipH="1">
            <a:off x="6443367" y="2343687"/>
            <a:ext cx="676292" cy="564312"/>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82C20AC1-7B5C-D5AD-6BE3-531743DCA67B}"/>
              </a:ext>
            </a:extLst>
          </p:cNvPr>
          <p:cNvCxnSpPr>
            <a:cxnSpLocks/>
            <a:stCxn id="34" idx="3"/>
            <a:endCxn id="39" idx="1"/>
          </p:cNvCxnSpPr>
          <p:nvPr/>
        </p:nvCxnSpPr>
        <p:spPr>
          <a:xfrm flipV="1">
            <a:off x="6594355" y="2650438"/>
            <a:ext cx="1445864" cy="4260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4BC17FF-8D8A-0533-D893-16C3EEEE6BBB}"/>
              </a:ext>
            </a:extLst>
          </p:cNvPr>
          <p:cNvCxnSpPr>
            <a:cxnSpLocks/>
            <a:endCxn id="37" idx="0"/>
          </p:cNvCxnSpPr>
          <p:nvPr/>
        </p:nvCxnSpPr>
        <p:spPr>
          <a:xfrm flipH="1">
            <a:off x="7698653" y="2887603"/>
            <a:ext cx="507854" cy="878575"/>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2D964593-15DC-7A04-88CD-6EAA3DED55EF}"/>
              </a:ext>
            </a:extLst>
          </p:cNvPr>
          <p:cNvCxnSpPr>
            <a:cxnSpLocks/>
          </p:cNvCxnSpPr>
          <p:nvPr/>
        </p:nvCxnSpPr>
        <p:spPr>
          <a:xfrm flipH="1">
            <a:off x="6577327" y="2358737"/>
            <a:ext cx="676292" cy="56431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88F31D8-D162-961C-2C65-F213920216A4}"/>
              </a:ext>
            </a:extLst>
          </p:cNvPr>
          <p:cNvCxnSpPr>
            <a:cxnSpLocks/>
          </p:cNvCxnSpPr>
          <p:nvPr/>
        </p:nvCxnSpPr>
        <p:spPr>
          <a:xfrm flipV="1">
            <a:off x="6595027" y="2551356"/>
            <a:ext cx="1482184" cy="426041"/>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930E25BB-5011-8530-4399-6A7C40112E98}"/>
              </a:ext>
            </a:extLst>
          </p:cNvPr>
          <p:cNvCxnSpPr>
            <a:cxnSpLocks/>
          </p:cNvCxnSpPr>
          <p:nvPr/>
        </p:nvCxnSpPr>
        <p:spPr>
          <a:xfrm flipH="1">
            <a:off x="6719245" y="2819550"/>
            <a:ext cx="1390556" cy="94662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7F61428-D842-E1B2-D8B3-181392A406DA}"/>
              </a:ext>
            </a:extLst>
          </p:cNvPr>
          <p:cNvCxnSpPr>
            <a:cxnSpLocks/>
          </p:cNvCxnSpPr>
          <p:nvPr/>
        </p:nvCxnSpPr>
        <p:spPr>
          <a:xfrm>
            <a:off x="6345890" y="4142592"/>
            <a:ext cx="0" cy="414720"/>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2A3D5829-5E55-6BC5-5F26-A6453215B958}"/>
              </a:ext>
            </a:extLst>
          </p:cNvPr>
          <p:cNvCxnSpPr>
            <a:cxnSpLocks/>
          </p:cNvCxnSpPr>
          <p:nvPr/>
        </p:nvCxnSpPr>
        <p:spPr>
          <a:xfrm>
            <a:off x="7858474" y="4135658"/>
            <a:ext cx="0" cy="421654"/>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FE8D407B-722E-08BD-389D-98F0A23EC7ED}"/>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A68F2C7-3361-5470-A21B-3A302A2261CC}"/>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71EE287-9934-137D-972F-CE641508BAC8}"/>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F97484-D2FA-5E93-2ECB-6C92BFB92607}"/>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2B3B4ABC-B406-C61C-34B9-F29FFCE0FB1F}"/>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5BF8AD5-4977-4258-EF9B-363495EC76BD}"/>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6FE396AF-8BE7-E28B-D204-E23D9836F9DE}"/>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CE6DFD17-4334-7EA6-A611-1FADBBB5B860}"/>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B7C8B9A3-D5CB-E88D-E80E-E1951CEA7E3D}"/>
              </a:ext>
            </a:extLst>
          </p:cNvPr>
          <p:cNvCxnSpPr>
            <a:cxnSpLocks/>
          </p:cNvCxnSpPr>
          <p:nvPr/>
        </p:nvCxnSpPr>
        <p:spPr>
          <a:xfrm>
            <a:off x="7410889" y="1780331"/>
            <a:ext cx="0" cy="21423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CF676DC1-7650-8F44-570C-F1D19723D054}"/>
              </a:ext>
            </a:extLst>
          </p:cNvPr>
          <p:cNvCxnSpPr>
            <a:cxnSpLocks/>
          </p:cNvCxnSpPr>
          <p:nvPr/>
        </p:nvCxnSpPr>
        <p:spPr>
          <a:xfrm>
            <a:off x="6129867" y="4885987"/>
            <a:ext cx="0" cy="41522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35106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23E9-2F17-3126-9616-52242C80C84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915CF5F-CF8F-244C-DA10-C91A6D688BB3}"/>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556FD7A8-1613-0C44-3859-27D1D44DE747}"/>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0169C0B6-61D2-08E9-38E4-575E9081F3A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9C98D34E-BAA9-F5F6-2D27-E4C81B56D45C}"/>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A181826-AF24-3968-7ADF-A67C3915DED3}"/>
              </a:ext>
            </a:extLst>
          </p:cNvPr>
          <p:cNvSpPr txBox="1"/>
          <p:nvPr/>
        </p:nvSpPr>
        <p:spPr>
          <a:xfrm>
            <a:off x="830126" y="5148336"/>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变好，</a:t>
            </a:r>
            <a:r>
              <a:rPr lang="en-US" altLang="zh-CN" sz="2000" dirty="0"/>
              <a:t>0.1346-&gt;0.1323</a:t>
            </a:r>
            <a:r>
              <a:rPr lang="zh-CN" altLang="en-US" sz="2000" dirty="0"/>
              <a:t>    尤其是图</a:t>
            </a:r>
            <a:r>
              <a:rPr lang="en-US" altLang="zh-CN" sz="2000" dirty="0"/>
              <a:t>4</a:t>
            </a:r>
          </a:p>
          <a:p>
            <a:pPr marL="342900" indent="-342900">
              <a:buFont typeface="Arial" panose="020B0604020202020204" pitchFamily="34" charset="0"/>
              <a:buChar char="•"/>
            </a:pPr>
            <a:r>
              <a:rPr lang="zh-CN" altLang="en-US" sz="2000" dirty="0"/>
              <a:t>发现“甜甜圈”现象严重</a:t>
            </a:r>
            <a:endParaRPr lang="en-US" altLang="zh-CN" sz="2000" dirty="0"/>
          </a:p>
          <a:p>
            <a:pPr marL="342900" indent="-342900">
              <a:buFont typeface="Arial" panose="020B0604020202020204" pitchFamily="34" charset="0"/>
              <a:buChar char="•"/>
            </a:pPr>
            <a:r>
              <a:rPr lang="zh-CN" altLang="en-US" sz="2000" dirty="0"/>
              <a:t>期待继续改进</a:t>
            </a:r>
            <a:endParaRPr lang="en-US" altLang="zh-CN" sz="2000" dirty="0"/>
          </a:p>
        </p:txBody>
      </p:sp>
      <p:pic>
        <p:nvPicPr>
          <p:cNvPr id="3" name="图片 2">
            <a:extLst>
              <a:ext uri="{FF2B5EF4-FFF2-40B4-BE49-F238E27FC236}">
                <a16:creationId xmlns:a16="http://schemas.microsoft.com/office/drawing/2014/main" id="{3A1546C8-6269-9BC6-BACB-55A03A09C90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3D9D25E2-43CE-22CF-0545-BDEC01F284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99B05AC2-E13A-115C-EDFE-869FBBBBD7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DE63BAD4-E351-0B47-428C-FDDBAA98E2B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4" name="文本框 13">
            <a:extLst>
              <a:ext uri="{FF2B5EF4-FFF2-40B4-BE49-F238E27FC236}">
                <a16:creationId xmlns:a16="http://schemas.microsoft.com/office/drawing/2014/main" id="{F83D17F1-0F1D-E7B2-55E7-888E6B454D7B}"/>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13" name="图片 12">
            <a:extLst>
              <a:ext uri="{FF2B5EF4-FFF2-40B4-BE49-F238E27FC236}">
                <a16:creationId xmlns:a16="http://schemas.microsoft.com/office/drawing/2014/main" id="{D84CEC84-FB14-A045-98C1-E33669BCC6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9827" y="1321536"/>
            <a:ext cx="6034039" cy="1023632"/>
          </a:xfrm>
          <a:prstGeom prst="rect">
            <a:avLst/>
          </a:prstGeom>
        </p:spPr>
      </p:pic>
    </p:spTree>
    <p:extLst>
      <p:ext uri="{BB962C8B-B14F-4D97-AF65-F5344CB8AC3E}">
        <p14:creationId xmlns:p14="http://schemas.microsoft.com/office/powerpoint/2010/main" val="175933990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91997-8733-95C3-6AEF-406098E6E31D}"/>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4B8AA935-D824-D54A-4E41-55FFE4F62A8D}"/>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FABA42EB-F042-599C-0206-F2F6282D6BD0}"/>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9545E635-A1B8-6D9B-DF12-FD1B1A5A804F}"/>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36C6FA4B-2C0F-649A-F267-C5CF7A902C5D}"/>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4C863177-69D1-43F7-22C4-E193BCBE94DB}"/>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BE025CAA-3606-0C31-3A17-BBA766D5AE2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4FD5238-39F0-2024-AC30-C4B65BA543B8}"/>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E1C4A8AB-2EC0-6146-B447-80C21A156D75}"/>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3B408034-81B7-2982-A09F-B8DB0BA3D509}"/>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88F73EAE-00A4-7504-BE2F-FC9416DC4448}"/>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C9AF1A98-7184-3814-658F-34A328BFF08E}"/>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CAEEBDE-2085-636F-9840-6E746918E469}"/>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EECD1F00-439A-5C92-40E9-157E7944311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629E5DA4-CA5E-0B14-00FE-7DA9E5917BAC}"/>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CF92CD75-BFAE-5CB8-F10D-C1577F40BB45}"/>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59161286-E8EE-6C1E-D491-E7715A879737}"/>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6AA12652-FA7C-7A7D-F59C-F036A7D81973}"/>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339DAAD7-6F95-A34F-9BD5-C8CD9813E780}"/>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DA37F516-CB67-248B-FE00-4D13B56B7A3E}"/>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sp>
        <p:nvSpPr>
          <p:cNvPr id="40" name="矩形: 圆角 68">
            <a:extLst>
              <a:ext uri="{FF2B5EF4-FFF2-40B4-BE49-F238E27FC236}">
                <a16:creationId xmlns:a16="http://schemas.microsoft.com/office/drawing/2014/main" id="{CD085B37-C736-EB18-D19C-1C2A68712E50}"/>
              </a:ext>
            </a:extLst>
          </p:cNvPr>
          <p:cNvSpPr/>
          <p:nvPr/>
        </p:nvSpPr>
        <p:spPr>
          <a:xfrm>
            <a:off x="8040217" y="3048787"/>
            <a:ext cx="576063"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形态</a:t>
            </a:r>
          </a:p>
        </p:txBody>
      </p:sp>
      <p:cxnSp>
        <p:nvCxnSpPr>
          <p:cNvPr id="42" name="直接箭头连接符 41">
            <a:extLst>
              <a:ext uri="{FF2B5EF4-FFF2-40B4-BE49-F238E27FC236}">
                <a16:creationId xmlns:a16="http://schemas.microsoft.com/office/drawing/2014/main" id="{D451EBA4-DCFA-D01D-2C1E-69B0EF5DDAE5}"/>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D350CEA-B4E2-422F-166C-194B3A132674}"/>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A639845-20F1-6AC3-6555-211E48888E66}"/>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8D1DA0F-E0D7-65AE-C50E-E0C507D05687}"/>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BBBCC80-F2C7-16EA-6449-964FB677B562}"/>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EAD8BAB-1BB1-3289-EF75-13788FDE3F5E}"/>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930857B-51E0-4EB5-50E0-926785E7C1E7}"/>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006FFCD7-5953-D7B1-6A79-F5E05C67C15F}"/>
              </a:ext>
            </a:extLst>
          </p:cNvPr>
          <p:cNvCxnSpPr>
            <a:cxnSpLocks/>
          </p:cNvCxnSpPr>
          <p:nvPr/>
        </p:nvCxnSpPr>
        <p:spPr>
          <a:xfrm flipH="1">
            <a:off x="6443367" y="2343687"/>
            <a:ext cx="676292" cy="564312"/>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9551768-7991-96F8-0C98-68BFAEF96E04}"/>
              </a:ext>
            </a:extLst>
          </p:cNvPr>
          <p:cNvCxnSpPr>
            <a:cxnSpLocks/>
            <a:stCxn id="34" idx="3"/>
            <a:endCxn id="39" idx="1"/>
          </p:cNvCxnSpPr>
          <p:nvPr/>
        </p:nvCxnSpPr>
        <p:spPr>
          <a:xfrm flipV="1">
            <a:off x="6594355" y="2650438"/>
            <a:ext cx="1445864" cy="4260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5D7C48A-840B-5F7D-D185-9F2F86BACBBE}"/>
              </a:ext>
            </a:extLst>
          </p:cNvPr>
          <p:cNvCxnSpPr>
            <a:cxnSpLocks/>
            <a:endCxn id="37" idx="0"/>
          </p:cNvCxnSpPr>
          <p:nvPr/>
        </p:nvCxnSpPr>
        <p:spPr>
          <a:xfrm flipH="1">
            <a:off x="7698653" y="2887603"/>
            <a:ext cx="507854" cy="878575"/>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9B35BF9-1448-61E6-F7DA-E1625B714583}"/>
              </a:ext>
            </a:extLst>
          </p:cNvPr>
          <p:cNvCxnSpPr>
            <a:cxnSpLocks/>
          </p:cNvCxnSpPr>
          <p:nvPr/>
        </p:nvCxnSpPr>
        <p:spPr>
          <a:xfrm flipH="1">
            <a:off x="7858474" y="3424570"/>
            <a:ext cx="225099" cy="3314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箭头: 右弧形 90">
            <a:extLst>
              <a:ext uri="{FF2B5EF4-FFF2-40B4-BE49-F238E27FC236}">
                <a16:creationId xmlns:a16="http://schemas.microsoft.com/office/drawing/2014/main" id="{94F601FE-9760-7641-4D46-FE04C5F77AD0}"/>
              </a:ext>
            </a:extLst>
          </p:cNvPr>
          <p:cNvSpPr/>
          <p:nvPr/>
        </p:nvSpPr>
        <p:spPr>
          <a:xfrm>
            <a:off x="8616280" y="2619282"/>
            <a:ext cx="347861" cy="809714"/>
          </a:xfrm>
          <a:prstGeom prst="curvedLeftArrow">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2" name="直接箭头连接符 91">
            <a:extLst>
              <a:ext uri="{FF2B5EF4-FFF2-40B4-BE49-F238E27FC236}">
                <a16:creationId xmlns:a16="http://schemas.microsoft.com/office/drawing/2014/main" id="{116D28CF-0557-28B8-38C4-C899F6CD25AD}"/>
              </a:ext>
            </a:extLst>
          </p:cNvPr>
          <p:cNvCxnSpPr>
            <a:cxnSpLocks/>
          </p:cNvCxnSpPr>
          <p:nvPr/>
        </p:nvCxnSpPr>
        <p:spPr>
          <a:xfrm flipH="1">
            <a:off x="6577327" y="2358737"/>
            <a:ext cx="676292" cy="56431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BCA4480-BF31-B624-70E0-1E1B00627260}"/>
              </a:ext>
            </a:extLst>
          </p:cNvPr>
          <p:cNvCxnSpPr>
            <a:cxnSpLocks/>
          </p:cNvCxnSpPr>
          <p:nvPr/>
        </p:nvCxnSpPr>
        <p:spPr>
          <a:xfrm flipV="1">
            <a:off x="6595027" y="2551356"/>
            <a:ext cx="1482184" cy="426041"/>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2C5AEE3-3810-41BF-51ED-D18EB6C01BD6}"/>
              </a:ext>
            </a:extLst>
          </p:cNvPr>
          <p:cNvCxnSpPr>
            <a:cxnSpLocks/>
          </p:cNvCxnSpPr>
          <p:nvPr/>
        </p:nvCxnSpPr>
        <p:spPr>
          <a:xfrm flipH="1">
            <a:off x="6719245" y="2819550"/>
            <a:ext cx="1390556" cy="94662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5DD86E7-4AC3-32BC-0834-F8B85E273F9B}"/>
              </a:ext>
            </a:extLst>
          </p:cNvPr>
          <p:cNvCxnSpPr>
            <a:cxnSpLocks/>
          </p:cNvCxnSpPr>
          <p:nvPr/>
        </p:nvCxnSpPr>
        <p:spPr>
          <a:xfrm>
            <a:off x="6345890" y="4142592"/>
            <a:ext cx="0" cy="414720"/>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CAE2405-07C0-A227-0C41-E7FDF5B88021}"/>
              </a:ext>
            </a:extLst>
          </p:cNvPr>
          <p:cNvCxnSpPr>
            <a:cxnSpLocks/>
          </p:cNvCxnSpPr>
          <p:nvPr/>
        </p:nvCxnSpPr>
        <p:spPr>
          <a:xfrm>
            <a:off x="7858474" y="4135658"/>
            <a:ext cx="0" cy="421654"/>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53DC63D-C49A-57F0-9DD9-58F4E529446C}"/>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F0CD867-0943-23FC-5C69-74680429B91F}"/>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9A08854-81B1-824A-CDAC-525E46A1E3E8}"/>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C02B83FE-7BB5-035E-6DD7-0FEFBD0435F4}"/>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B40561F4-D889-B830-B36B-6B7D16053C41}"/>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08B923B8-AF4C-27E4-F5B1-00C4F5C3627E}"/>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F9FDFE47-5B84-5791-A93B-06EFA6B2E119}"/>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364CEA9D-3D3A-2AA9-67E8-50E9EDE5F00E}"/>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41EE93D2-24EA-15EB-2CA1-4EEAD321268B}"/>
              </a:ext>
            </a:extLst>
          </p:cNvPr>
          <p:cNvCxnSpPr>
            <a:cxnSpLocks/>
          </p:cNvCxnSpPr>
          <p:nvPr/>
        </p:nvCxnSpPr>
        <p:spPr>
          <a:xfrm>
            <a:off x="7410889" y="1780331"/>
            <a:ext cx="0" cy="21423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D43D35ED-1053-9041-8DB1-0BC285F20764}"/>
              </a:ext>
            </a:extLst>
          </p:cNvPr>
          <p:cNvCxnSpPr>
            <a:cxnSpLocks/>
          </p:cNvCxnSpPr>
          <p:nvPr/>
        </p:nvCxnSpPr>
        <p:spPr>
          <a:xfrm>
            <a:off x="6129867" y="4885987"/>
            <a:ext cx="0" cy="41522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41761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0FE2-7143-307B-19DD-62813AA4F801}"/>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4A86751C-200E-ADE1-3F44-38E2E63FCCB4}"/>
              </a:ext>
            </a:extLst>
          </p:cNvPr>
          <p:cNvSpPr txBox="1"/>
          <p:nvPr>
            <p:custDataLst>
              <p:tags r:id="rId1"/>
            </p:custDataLst>
          </p:nvPr>
        </p:nvSpPr>
        <p:spPr>
          <a:xfrm>
            <a:off x="557985" y="554589"/>
            <a:ext cx="7798631"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形态</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06498357-DAE2-7A89-D9B6-B3AB21F83A6C}"/>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732855FD-AD6B-8FC8-C701-E4AFE37C33B9}"/>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C319B49-98E0-293C-8710-38855EFC57A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AA2205FE-CD7A-2333-8BC2-2BFCC3926BAD}"/>
              </a:ext>
            </a:extLst>
          </p:cNvPr>
          <p:cNvSpPr txBox="1"/>
          <p:nvPr/>
        </p:nvSpPr>
        <p:spPr>
          <a:xfrm>
            <a:off x="436505" y="5134923"/>
            <a:ext cx="10249848"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数值结果变差了一点，个别分割变好了一点</a:t>
            </a:r>
            <a:endParaRPr lang="en-US" altLang="zh-CN" sz="2000" dirty="0"/>
          </a:p>
        </p:txBody>
      </p:sp>
      <p:pic>
        <p:nvPicPr>
          <p:cNvPr id="3" name="图片 2">
            <a:extLst>
              <a:ext uri="{FF2B5EF4-FFF2-40B4-BE49-F238E27FC236}">
                <a16:creationId xmlns:a16="http://schemas.microsoft.com/office/drawing/2014/main" id="{445843FD-D8E5-034C-C73D-C15CDD2050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A5B388DB-C928-C67E-7B33-81E621B47D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4A72FF2A-7F7A-772E-4B98-70696B713B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01E0A795-DA26-CAC5-0FA9-526509DDE25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21A9ACD4-7675-485B-AB39-9AE0C8F3282A}"/>
              </a:ext>
            </a:extLst>
          </p:cNvPr>
          <p:cNvSpPr txBox="1"/>
          <p:nvPr/>
        </p:nvSpPr>
        <p:spPr>
          <a:xfrm>
            <a:off x="672916" y="1400486"/>
            <a:ext cx="7560840" cy="646331"/>
          </a:xfrm>
          <a:prstGeom prst="rect">
            <a:avLst/>
          </a:prstGeom>
          <a:noFill/>
        </p:spPr>
        <p:txBody>
          <a:bodyPr wrap="square" rtlCol="0">
            <a:spAutoFit/>
          </a:bodyPr>
          <a:lstStyle/>
          <a:p>
            <a:r>
              <a:rPr lang="zh-CN" altLang="en-US" dirty="0"/>
              <a:t>通过形态视图避免“甜甜圈”</a:t>
            </a:r>
            <a:endParaRPr lang="en-US" altLang="zh-CN" dirty="0"/>
          </a:p>
          <a:p>
            <a:r>
              <a:rPr lang="zh-CN" altLang="en-US" dirty="0"/>
              <a:t>形态学内容：形状接近凸（圆、椭圆），离心率小</a:t>
            </a:r>
            <a:endParaRPr lang="en-US" altLang="zh-CN" dirty="0"/>
          </a:p>
        </p:txBody>
      </p:sp>
      <p:sp>
        <p:nvSpPr>
          <p:cNvPr id="14" name="文本框 13">
            <a:extLst>
              <a:ext uri="{FF2B5EF4-FFF2-40B4-BE49-F238E27FC236}">
                <a16:creationId xmlns:a16="http://schemas.microsoft.com/office/drawing/2014/main" id="{3A964B14-A0C4-0B9B-37F6-14CB912C5A1E}"/>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265925083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调整参数</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觅知网-不倒翁ID:189359941"/>
          <p:cNvSpPr>
            <a:spLocks noChangeAspect="1"/>
          </p:cNvSpPr>
          <p:nvPr/>
        </p:nvSpPr>
        <p:spPr bwMode="auto">
          <a:xfrm>
            <a:off x="9920302" y="692653"/>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a:cs typeface="思源黑体 CN Regular" panose="020B0500000000000000" charset="-122"/>
            </a:endParaRPr>
          </a:p>
        </p:txBody>
      </p:sp>
      <p:pic>
        <p:nvPicPr>
          <p:cNvPr id="30" name="觅知网-不倒翁ID:189359941"/>
          <p:cNvPicPr>
            <a:picLocks/>
          </p:cNvPicPr>
          <p:nvPr>
            <p:custDataLst>
              <p:tags r:id="rId2"/>
            </p:custDataLst>
          </p:nvPr>
        </p:nvPicPr>
        <p:blipFill>
          <a:blip r:embed="rId6">
            <a:extLst>
              <a:ext uri="{28A0092B-C50C-407E-A947-70E740481C1C}">
                <a14:useLocalDpi xmlns:a14="http://schemas.microsoft.com/office/drawing/2010/main" val="0"/>
              </a:ext>
            </a:extLst>
          </a:blip>
          <a:srcRect l="1794" t="-244" r="3939" b="1"/>
          <a:stretch>
            <a:fillRect/>
          </a:stretch>
        </p:blipFill>
        <p:spPr>
          <a:xfrm>
            <a:off x="742067" y="1596545"/>
            <a:ext cx="5501241" cy="2762887"/>
          </a:xfrm>
          <a:prstGeom prst="rect">
            <a:avLst/>
          </a:prstGeom>
          <a:effectLst/>
        </p:spPr>
      </p:pic>
      <p:pic>
        <p:nvPicPr>
          <p:cNvPr id="40" name="觅知网-不倒翁ID:18935994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08" y="4956902"/>
            <a:ext cx="289215" cy="289215"/>
          </a:xfrm>
          <a:prstGeom prst="rect">
            <a:avLst/>
          </a:prstGeom>
        </p:spPr>
      </p:pic>
      <p:pic>
        <p:nvPicPr>
          <p:cNvPr id="2" name="图片 1" descr="北师大"/>
          <p:cNvPicPr>
            <a:picLocks noChangeAspect="1"/>
          </p:cNvPicPr>
          <p:nvPr>
            <p:custDataLst>
              <p:tags r:id="rId3"/>
            </p:custDataLst>
          </p:nvPr>
        </p:nvPicPr>
        <p:blipFill>
          <a:blip r:embed="rId9"/>
          <a:stretch>
            <a:fillRect/>
          </a:stretch>
        </p:blipFill>
        <p:spPr>
          <a:xfrm>
            <a:off x="9120505" y="554355"/>
            <a:ext cx="2446020" cy="549910"/>
          </a:xfrm>
          <a:prstGeom prst="rect">
            <a:avLst/>
          </a:prstGeom>
        </p:spPr>
      </p:pic>
      <p:sp>
        <p:nvSpPr>
          <p:cNvPr id="7" name="文本框 6">
            <a:extLst>
              <a:ext uri="{FF2B5EF4-FFF2-40B4-BE49-F238E27FC236}">
                <a16:creationId xmlns:a16="http://schemas.microsoft.com/office/drawing/2014/main" id="{219C639C-20C9-7588-7972-40581C919E68}"/>
              </a:ext>
            </a:extLst>
          </p:cNvPr>
          <p:cNvSpPr txBox="1"/>
          <p:nvPr/>
        </p:nvSpPr>
        <p:spPr>
          <a:xfrm>
            <a:off x="1455987" y="4881502"/>
            <a:ext cx="4766226" cy="461665"/>
          </a:xfrm>
          <a:prstGeom prst="rect">
            <a:avLst/>
          </a:prstGeom>
          <a:noFill/>
        </p:spPr>
        <p:txBody>
          <a:bodyPr wrap="square" rtlCol="0">
            <a:spAutoFit/>
          </a:bodyPr>
          <a:lstStyle/>
          <a:p>
            <a:r>
              <a:rPr lang="en-US" altLang="zh-CN" sz="2400" dirty="0"/>
              <a:t>A=0.9</a:t>
            </a:r>
            <a:r>
              <a:rPr lang="zh-CN" altLang="en-US" sz="2400" dirty="0"/>
              <a:t>时效果最好</a:t>
            </a:r>
          </a:p>
        </p:txBody>
      </p:sp>
      <p:pic>
        <p:nvPicPr>
          <p:cNvPr id="10" name="图片 9">
            <a:extLst>
              <a:ext uri="{FF2B5EF4-FFF2-40B4-BE49-F238E27FC236}">
                <a16:creationId xmlns:a16="http://schemas.microsoft.com/office/drawing/2014/main" id="{47409185-DA4F-8341-8082-1B80DE898F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6414" y="2060848"/>
            <a:ext cx="5011423" cy="1509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804163" y="2659881"/>
            <a:ext cx="6583680" cy="11988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选题背景与意义</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第一部分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D446C-21A5-971B-97F1-CBCAFF956526}"/>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01EE8817-8CC3-38C5-6E5A-EDF82BD5F6D4}"/>
              </a:ext>
            </a:extLst>
          </p:cNvPr>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空心的阐释</a:t>
            </a:r>
          </a:p>
        </p:txBody>
      </p:sp>
      <p:sp>
        <p:nvSpPr>
          <p:cNvPr id="19" name="觅知网-不倒翁ID:189359941">
            <a:extLst>
              <a:ext uri="{FF2B5EF4-FFF2-40B4-BE49-F238E27FC236}">
                <a16:creationId xmlns:a16="http://schemas.microsoft.com/office/drawing/2014/main" id="{E6710A1A-D227-4B42-2FB4-6439C48EE44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EE68035-593C-6758-BA99-C52C5B2A6EC3}"/>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觅知网-不倒翁ID:189359941">
            <a:extLst>
              <a:ext uri="{FF2B5EF4-FFF2-40B4-BE49-F238E27FC236}">
                <a16:creationId xmlns:a16="http://schemas.microsoft.com/office/drawing/2014/main" id="{D738E504-0FF9-036B-F1D6-972F3B989E1E}"/>
              </a:ext>
            </a:extLst>
          </p:cNvPr>
          <p:cNvSpPr>
            <a:spLocks noChangeAspect="1"/>
          </p:cNvSpPr>
          <p:nvPr/>
        </p:nvSpPr>
        <p:spPr bwMode="auto">
          <a:xfrm>
            <a:off x="9920302" y="692653"/>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a:cs typeface="思源黑体 CN Regular" panose="020B0500000000000000" charset="-122"/>
            </a:endParaRPr>
          </a:p>
        </p:txBody>
      </p:sp>
      <p:sp>
        <p:nvSpPr>
          <p:cNvPr id="4" name="觅知网-不倒翁ID:189359941">
            <a:extLst>
              <a:ext uri="{FF2B5EF4-FFF2-40B4-BE49-F238E27FC236}">
                <a16:creationId xmlns:a16="http://schemas.microsoft.com/office/drawing/2014/main" id="{7A1745C9-771E-D45D-9FFA-1C0AA4306D29}"/>
              </a:ext>
            </a:extLst>
          </p:cNvPr>
          <p:cNvSpPr txBox="1"/>
          <p:nvPr/>
        </p:nvSpPr>
        <p:spPr>
          <a:xfrm>
            <a:off x="1317208" y="1463023"/>
            <a:ext cx="4766226" cy="785341"/>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发现</a:t>
            </a:r>
            <a:r>
              <a:rPr kumimoji="1" lang="en-US" altLang="zh-CN"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U-Net</a:t>
            </a:r>
            <a:r>
              <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的问题：</a:t>
            </a:r>
            <a:endParaRPr kumimoji="1" lang="en-US" altLang="zh-CN"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a:p>
            <a:pPr lvl="0">
              <a:lnSpc>
                <a:spcPct val="150000"/>
              </a:lnSpc>
              <a:defRPr/>
            </a:pPr>
            <a:r>
              <a:rPr kumimoji="1" lang="zh-CN" altLang="en-US" sz="1600" dirty="0">
                <a:latin typeface="Arial" panose="020B0604020202020204" pitchFamily="34" charset="0"/>
                <a:ea typeface="黑体" panose="02010609060101010101" pitchFamily="49" charset="-122"/>
                <a:cs typeface="思源黑体 CN Regular" panose="020B0500000000000000" charset="-122"/>
              </a:rPr>
              <a:t>“空心现象”</a:t>
            </a:r>
            <a:endPar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pic>
        <p:nvPicPr>
          <p:cNvPr id="30" name="觅知网-不倒翁ID:189359941">
            <a:extLst>
              <a:ext uri="{FF2B5EF4-FFF2-40B4-BE49-F238E27FC236}">
                <a16:creationId xmlns:a16="http://schemas.microsoft.com/office/drawing/2014/main" id="{2F7B8652-E772-9B65-C75E-EF532D732EE4}"/>
              </a:ext>
            </a:extLst>
          </p:cNvPr>
          <p:cNvPicPr>
            <a:picLocks/>
          </p:cNvPicPr>
          <p:nvPr>
            <p:custDataLst>
              <p:tags r:id="rId2"/>
            </p:custDataLst>
          </p:nvPr>
        </p:nvPicPr>
        <p:blipFill>
          <a:blip r:embed="rId6">
            <a:extLst>
              <a:ext uri="{28A0092B-C50C-407E-A947-70E740481C1C}">
                <a14:useLocalDpi xmlns:a14="http://schemas.microsoft.com/office/drawing/2010/main" val="0"/>
              </a:ext>
            </a:extLst>
          </a:blip>
          <a:srcRect l="-167" t="436" r="444"/>
          <a:stretch>
            <a:fillRect/>
          </a:stretch>
        </p:blipFill>
        <p:spPr>
          <a:xfrm>
            <a:off x="1186595" y="2636913"/>
            <a:ext cx="9793679" cy="2319990"/>
          </a:xfrm>
          <a:prstGeom prst="rect">
            <a:avLst/>
          </a:prstGeom>
          <a:effectLst/>
        </p:spPr>
      </p:pic>
      <p:sp>
        <p:nvSpPr>
          <p:cNvPr id="38" name="觅知网-不倒翁ID:189359941">
            <a:extLst>
              <a:ext uri="{FF2B5EF4-FFF2-40B4-BE49-F238E27FC236}">
                <a16:creationId xmlns:a16="http://schemas.microsoft.com/office/drawing/2014/main" id="{58417DB8-2118-7AD1-C6BD-FEB518B9641D}"/>
              </a:ext>
            </a:extLst>
          </p:cNvPr>
          <p:cNvSpPr/>
          <p:nvPr/>
        </p:nvSpPr>
        <p:spPr>
          <a:xfrm>
            <a:off x="903308" y="2042150"/>
            <a:ext cx="289215" cy="2340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a:solidFill>
                <a:schemeClr val="bg1"/>
              </a:solidFill>
              <a:latin typeface="思源黑体 CN Regular" panose="020B0500000000000000" charset="-122"/>
              <a:ea typeface="思源黑体 CN Regular" panose="020B0500000000000000" charset="-122"/>
              <a:cs typeface="思源黑体 CN Regular" panose="020B0500000000000000" charset="-122"/>
            </a:endParaRPr>
          </a:p>
        </p:txBody>
      </p:sp>
      <p:pic>
        <p:nvPicPr>
          <p:cNvPr id="40" name="觅知网-不倒翁ID:189359941">
            <a:extLst>
              <a:ext uri="{FF2B5EF4-FFF2-40B4-BE49-F238E27FC236}">
                <a16:creationId xmlns:a16="http://schemas.microsoft.com/office/drawing/2014/main" id="{9D49544E-FF7B-7AF6-D889-B37E4BDA1E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08" y="4956902"/>
            <a:ext cx="289215" cy="289215"/>
          </a:xfrm>
          <a:prstGeom prst="rect">
            <a:avLst/>
          </a:prstGeom>
        </p:spPr>
      </p:pic>
      <p:pic>
        <p:nvPicPr>
          <p:cNvPr id="2" name="图片 1" descr="北师大">
            <a:extLst>
              <a:ext uri="{FF2B5EF4-FFF2-40B4-BE49-F238E27FC236}">
                <a16:creationId xmlns:a16="http://schemas.microsoft.com/office/drawing/2014/main" id="{7073FB28-33B7-E20C-CC76-E943FE3B76D7}"/>
              </a:ext>
            </a:extLst>
          </p:cNvPr>
          <p:cNvPicPr>
            <a:picLocks noChangeAspect="1"/>
          </p:cNvPicPr>
          <p:nvPr>
            <p:custDataLst>
              <p:tags r:id="rId3"/>
            </p:custDataLst>
          </p:nvPr>
        </p:nvPicPr>
        <p:blipFill>
          <a:blip r:embed="rId9"/>
          <a:stretch>
            <a:fillRect/>
          </a:stretch>
        </p:blipFill>
        <p:spPr>
          <a:xfrm>
            <a:off x="9120505" y="554355"/>
            <a:ext cx="2446020" cy="549910"/>
          </a:xfrm>
          <a:prstGeom prst="rect">
            <a:avLst/>
          </a:prstGeom>
        </p:spPr>
      </p:pic>
      <p:sp>
        <p:nvSpPr>
          <p:cNvPr id="3" name="文本框 2">
            <a:extLst>
              <a:ext uri="{FF2B5EF4-FFF2-40B4-BE49-F238E27FC236}">
                <a16:creationId xmlns:a16="http://schemas.microsoft.com/office/drawing/2014/main" id="{7D485F4E-3558-9242-01A1-B99A3B26B467}"/>
              </a:ext>
            </a:extLst>
          </p:cNvPr>
          <p:cNvSpPr txBox="1"/>
          <p:nvPr/>
        </p:nvSpPr>
        <p:spPr>
          <a:xfrm>
            <a:off x="4166043" y="5425335"/>
            <a:ext cx="4766226" cy="646331"/>
          </a:xfrm>
          <a:prstGeom prst="rect">
            <a:avLst/>
          </a:prstGeom>
          <a:noFill/>
        </p:spPr>
        <p:txBody>
          <a:bodyPr wrap="square" rtlCol="0">
            <a:spAutoFit/>
          </a:bodyPr>
          <a:lstStyle/>
          <a:p>
            <a:r>
              <a:rPr lang="zh-CN" altLang="en-US" sz="3600" dirty="0"/>
              <a:t>用二值化来改进</a:t>
            </a:r>
            <a:endParaRPr lang="en-US" altLang="zh-CN" sz="3600" dirty="0"/>
          </a:p>
        </p:txBody>
      </p:sp>
    </p:spTree>
    <p:extLst>
      <p:ext uri="{BB962C8B-B14F-4D97-AF65-F5344CB8AC3E}">
        <p14:creationId xmlns:p14="http://schemas.microsoft.com/office/powerpoint/2010/main" val="195245635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331C-CF5A-344E-796C-0D83B49A6917}"/>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36C69ACB-29F9-434F-756E-A8C8DB24114B}"/>
              </a:ext>
            </a:extLst>
          </p:cNvPr>
          <p:cNvSpPr txBox="1"/>
          <p:nvPr>
            <p:custDataLst>
              <p:tags r:id="rId1"/>
            </p:custDataLst>
          </p:nvPr>
        </p:nvSpPr>
        <p:spPr>
          <a:xfrm>
            <a:off x="557986" y="554589"/>
            <a:ext cx="9426446"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二值化</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形态</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F21A0CCE-27A8-BE07-92E3-ADE2498BF29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0FCF31A-C709-7532-8727-C05A9ED603A0}"/>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D3F76CBC-CEB9-A5AF-9988-AD271426A897}"/>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22A2452-31AF-B869-FDE8-5A12BFA5638C}"/>
              </a:ext>
            </a:extLst>
          </p:cNvPr>
          <p:cNvSpPr txBox="1"/>
          <p:nvPr/>
        </p:nvSpPr>
        <p:spPr>
          <a:xfrm>
            <a:off x="845836" y="4941168"/>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效果变差了</a:t>
            </a:r>
            <a:endParaRPr lang="en-US" altLang="zh-CN" sz="2000" dirty="0"/>
          </a:p>
          <a:p>
            <a:pPr marL="342900" indent="-342900">
              <a:buFont typeface="Arial" panose="020B0604020202020204" pitchFamily="34" charset="0"/>
              <a:buChar char="•"/>
            </a:pPr>
            <a:r>
              <a:rPr lang="zh-CN" altLang="en-US" sz="2000" dirty="0"/>
              <a:t>相比于</a:t>
            </a:r>
            <a:r>
              <a:rPr lang="en-US" altLang="zh-CN" sz="2000" dirty="0"/>
              <a:t>U-Net</a:t>
            </a:r>
            <a:r>
              <a:rPr lang="zh-CN" altLang="en-US" sz="2000" dirty="0"/>
              <a:t>的空心问题，二值化的受原始图片影响更严重</a:t>
            </a:r>
            <a:endParaRPr lang="en-US" altLang="zh-CN" sz="2000" dirty="0"/>
          </a:p>
          <a:p>
            <a:pPr marL="342900" indent="-342900">
              <a:buFont typeface="Arial" panose="020B0604020202020204" pitchFamily="34" charset="0"/>
              <a:buChar char="•"/>
            </a:pPr>
            <a:r>
              <a:rPr lang="zh-CN" altLang="en-US" sz="2000" dirty="0"/>
              <a:t>尝试</a:t>
            </a:r>
            <a:r>
              <a:rPr lang="en-US" altLang="zh-CN" sz="2000" dirty="0"/>
              <a:t>U-Net+</a:t>
            </a:r>
            <a:r>
              <a:rPr lang="zh-CN" altLang="en-US" sz="2000" dirty="0"/>
              <a:t>二值化混合，未得到改进，可能是一个后续可行的思路。</a:t>
            </a:r>
            <a:endParaRPr lang="en-US" altLang="zh-CN" sz="2000" dirty="0"/>
          </a:p>
        </p:txBody>
      </p:sp>
      <p:pic>
        <p:nvPicPr>
          <p:cNvPr id="3" name="图片 2">
            <a:extLst>
              <a:ext uri="{FF2B5EF4-FFF2-40B4-BE49-F238E27FC236}">
                <a16:creationId xmlns:a16="http://schemas.microsoft.com/office/drawing/2014/main" id="{2DCE53D0-E873-CE16-EBCE-A70A22E314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72327" y="2228752"/>
            <a:ext cx="2498098" cy="2498098"/>
          </a:xfrm>
          <a:prstGeom prst="rect">
            <a:avLst/>
          </a:prstGeom>
        </p:spPr>
      </p:pic>
      <p:pic>
        <p:nvPicPr>
          <p:cNvPr id="5" name="图片 4">
            <a:extLst>
              <a:ext uri="{FF2B5EF4-FFF2-40B4-BE49-F238E27FC236}">
                <a16:creationId xmlns:a16="http://schemas.microsoft.com/office/drawing/2014/main" id="{99890F3B-11B9-A265-025D-68EA1A4D56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17153" y="2233316"/>
            <a:ext cx="2445404" cy="2445404"/>
          </a:xfrm>
          <a:prstGeom prst="rect">
            <a:avLst/>
          </a:prstGeom>
        </p:spPr>
      </p:pic>
      <p:pic>
        <p:nvPicPr>
          <p:cNvPr id="8" name="图片 7">
            <a:extLst>
              <a:ext uri="{FF2B5EF4-FFF2-40B4-BE49-F238E27FC236}">
                <a16:creationId xmlns:a16="http://schemas.microsoft.com/office/drawing/2014/main" id="{F9DD92C1-E849-E8FE-4DFD-E69AE3D5A3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15586" y="2233316"/>
            <a:ext cx="2445404" cy="2445404"/>
          </a:xfrm>
          <a:prstGeom prst="rect">
            <a:avLst/>
          </a:prstGeom>
        </p:spPr>
      </p:pic>
      <p:pic>
        <p:nvPicPr>
          <p:cNvPr id="10" name="图片 9">
            <a:extLst>
              <a:ext uri="{FF2B5EF4-FFF2-40B4-BE49-F238E27FC236}">
                <a16:creationId xmlns:a16="http://schemas.microsoft.com/office/drawing/2014/main" id="{8B5A2C25-B997-0CAC-57E5-C50D8D4AFF0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70760" y="2233316"/>
            <a:ext cx="2460486" cy="2460486"/>
          </a:xfrm>
          <a:prstGeom prst="rect">
            <a:avLst/>
          </a:prstGeom>
        </p:spPr>
      </p:pic>
      <p:sp>
        <p:nvSpPr>
          <p:cNvPr id="14" name="文本框 13">
            <a:extLst>
              <a:ext uri="{FF2B5EF4-FFF2-40B4-BE49-F238E27FC236}">
                <a16:creationId xmlns:a16="http://schemas.microsoft.com/office/drawing/2014/main" id="{222A8194-C344-E8C6-3517-7DE13B74B626}"/>
              </a:ext>
            </a:extLst>
          </p:cNvPr>
          <p:cNvSpPr txBox="1"/>
          <p:nvPr/>
        </p:nvSpPr>
        <p:spPr>
          <a:xfrm>
            <a:off x="666054" y="1639187"/>
            <a:ext cx="7560840"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12046070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7122190"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二值化</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混合结果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3" name="图片 2">
            <a:extLst>
              <a:ext uri="{FF2B5EF4-FFF2-40B4-BE49-F238E27FC236}">
                <a16:creationId xmlns:a16="http://schemas.microsoft.com/office/drawing/2014/main" id="{A0F5CC0B-C7BE-2148-9904-2FDFBEAE4AA3}"/>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1824685" y="1072413"/>
            <a:ext cx="8832332" cy="2356587"/>
          </a:xfrm>
          <a:prstGeom prst="rect">
            <a:avLst/>
          </a:prstGeom>
        </p:spPr>
      </p:pic>
      <p:pic>
        <p:nvPicPr>
          <p:cNvPr id="8" name="图片 7">
            <a:extLst>
              <a:ext uri="{FF2B5EF4-FFF2-40B4-BE49-F238E27FC236}">
                <a16:creationId xmlns:a16="http://schemas.microsoft.com/office/drawing/2014/main" id="{C2BF8362-BB16-6142-9B6C-CC3F7DBE2D6F}"/>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a:stretch/>
        </p:blipFill>
        <p:spPr>
          <a:xfrm>
            <a:off x="1679834" y="3429000"/>
            <a:ext cx="8832333" cy="2356587"/>
          </a:xfrm>
          <a:prstGeom prst="rect">
            <a:avLst/>
          </a:prstGeom>
        </p:spPr>
      </p:pic>
      <p:sp>
        <p:nvSpPr>
          <p:cNvPr id="10" name="文本框 9">
            <a:extLst>
              <a:ext uri="{FF2B5EF4-FFF2-40B4-BE49-F238E27FC236}">
                <a16:creationId xmlns:a16="http://schemas.microsoft.com/office/drawing/2014/main" id="{8C8D9C30-A1E3-4943-9B78-484E7A20B8A2}"/>
              </a:ext>
            </a:extLst>
          </p:cNvPr>
          <p:cNvSpPr txBox="1"/>
          <p:nvPr/>
        </p:nvSpPr>
        <p:spPr>
          <a:xfrm>
            <a:off x="1534984" y="5753735"/>
            <a:ext cx="11737304" cy="523220"/>
          </a:xfrm>
          <a:prstGeom prst="rect">
            <a:avLst/>
          </a:prstGeom>
          <a:noFill/>
        </p:spPr>
        <p:txBody>
          <a:bodyPr wrap="square" rtlCol="0">
            <a:spAutoFit/>
          </a:bodyPr>
          <a:lstStyle/>
          <a:p>
            <a:r>
              <a:rPr lang="zh-CN" altLang="en-US" sz="2800" dirty="0"/>
              <a:t>一定的可取之处：唯一一个将这张图做了合理有效分割的</a:t>
            </a:r>
            <a:endParaRPr lang="en-US" altLang="zh-CN" sz="2800" dirty="0"/>
          </a:p>
        </p:txBody>
      </p:sp>
    </p:spTree>
    <p:extLst>
      <p:ext uri="{BB962C8B-B14F-4D97-AF65-F5344CB8AC3E}">
        <p14:creationId xmlns:p14="http://schemas.microsoft.com/office/powerpoint/2010/main" val="238645706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695348" y="2659881"/>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实验总结果</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第五部分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graphicFrame>
        <p:nvGraphicFramePr>
          <p:cNvPr id="22" name="表格 21">
            <a:extLst>
              <a:ext uri="{FF2B5EF4-FFF2-40B4-BE49-F238E27FC236}">
                <a16:creationId xmlns:a16="http://schemas.microsoft.com/office/drawing/2014/main" id="{ECB67DC0-9CA8-4A77-7E00-0ECD391B8636}"/>
              </a:ext>
            </a:extLst>
          </p:cNvPr>
          <p:cNvGraphicFramePr>
            <a:graphicFrameLocks noGrp="1"/>
          </p:cNvGraphicFramePr>
          <p:nvPr>
            <p:extLst>
              <p:ext uri="{D42A27DB-BD31-4B8C-83A1-F6EECF244321}">
                <p14:modId xmlns:p14="http://schemas.microsoft.com/office/powerpoint/2010/main" val="4109341990"/>
              </p:ext>
            </p:extLst>
          </p:nvPr>
        </p:nvGraphicFramePr>
        <p:xfrm>
          <a:off x="1500785" y="1268487"/>
          <a:ext cx="9203727" cy="5271322"/>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3384753522"/>
                    </a:ext>
                  </a:extLst>
                </a:gridCol>
                <a:gridCol w="1728192">
                  <a:extLst>
                    <a:ext uri="{9D8B030D-6E8A-4147-A177-3AD203B41FA5}">
                      <a16:colId xmlns:a16="http://schemas.microsoft.com/office/drawing/2014/main" val="296366446"/>
                    </a:ext>
                  </a:extLst>
                </a:gridCol>
                <a:gridCol w="3024336">
                  <a:extLst>
                    <a:ext uri="{9D8B030D-6E8A-4147-A177-3AD203B41FA5}">
                      <a16:colId xmlns:a16="http://schemas.microsoft.com/office/drawing/2014/main" val="3808994321"/>
                    </a:ext>
                  </a:extLst>
                </a:gridCol>
                <a:gridCol w="1440160">
                  <a:extLst>
                    <a:ext uri="{9D8B030D-6E8A-4147-A177-3AD203B41FA5}">
                      <a16:colId xmlns:a16="http://schemas.microsoft.com/office/drawing/2014/main" val="1031794610"/>
                    </a:ext>
                  </a:extLst>
                </a:gridCol>
                <a:gridCol w="2488981">
                  <a:extLst>
                    <a:ext uri="{9D8B030D-6E8A-4147-A177-3AD203B41FA5}">
                      <a16:colId xmlns:a16="http://schemas.microsoft.com/office/drawing/2014/main" val="3903597572"/>
                    </a:ext>
                  </a:extLst>
                </a:gridCol>
              </a:tblGrid>
              <a:tr h="432048">
                <a:tc>
                  <a:txBody>
                    <a:bodyPr/>
                    <a:lstStyle/>
                    <a:p>
                      <a:pPr algn="ctr"/>
                      <a:endParaRPr lang="zh-CN" altLang="en-US" dirty="0"/>
                    </a:p>
                  </a:txBody>
                  <a:tcPr/>
                </a:tc>
                <a:tc>
                  <a:txBody>
                    <a:bodyPr/>
                    <a:lstStyle/>
                    <a:p>
                      <a:pPr algn="ctr"/>
                      <a:r>
                        <a:rPr lang="zh-CN" altLang="en-US" dirty="0"/>
                        <a:t>标记前后景</a:t>
                      </a:r>
                    </a:p>
                  </a:txBody>
                  <a:tcPr/>
                </a:tc>
                <a:tc>
                  <a:txBody>
                    <a:bodyPr/>
                    <a:lstStyle/>
                    <a:p>
                      <a:pPr algn="ctr"/>
                      <a:r>
                        <a:rPr lang="zh-CN" altLang="en-US" dirty="0"/>
                        <a:t>判断灌水点</a:t>
                      </a:r>
                    </a:p>
                  </a:txBody>
                  <a:tcPr/>
                </a:tc>
                <a:tc>
                  <a:txBody>
                    <a:bodyPr/>
                    <a:lstStyle/>
                    <a:p>
                      <a:pPr algn="ctr"/>
                      <a:r>
                        <a:rPr lang="zh-CN" altLang="en-US" dirty="0"/>
                        <a:t>对谁分水岭</a:t>
                      </a:r>
                    </a:p>
                  </a:txBody>
                  <a:tcPr/>
                </a:tc>
                <a:tc>
                  <a:txBody>
                    <a:bodyPr/>
                    <a:lstStyle/>
                    <a:p>
                      <a:pPr algn="ctr"/>
                      <a:r>
                        <a:rPr lang="zh-CN" altLang="en-US" dirty="0"/>
                        <a:t>分割数量平均相对误差</a:t>
                      </a:r>
                    </a:p>
                  </a:txBody>
                  <a:tcPr/>
                </a:tc>
                <a:extLst>
                  <a:ext uri="{0D108BD9-81ED-4DB2-BD59-A6C34878D82A}">
                    <a16:rowId xmlns:a16="http://schemas.microsoft.com/office/drawing/2014/main" val="783648720"/>
                  </a:ext>
                </a:extLst>
              </a:tr>
              <a:tr h="277328">
                <a:tc>
                  <a:txBody>
                    <a:bodyPr/>
                    <a:lstStyle/>
                    <a:p>
                      <a:pPr algn="ctr"/>
                      <a:r>
                        <a:rPr lang="en-US" altLang="zh-CN" dirty="0"/>
                        <a:t>1</a:t>
                      </a:r>
                      <a:endParaRPr lang="zh-CN" altLang="en-US" dirty="0"/>
                    </a:p>
                  </a:txBody>
                  <a:tcPr/>
                </a:tc>
                <a:tc gridSpan="3">
                  <a:txBody>
                    <a:bodyPr/>
                    <a:lstStyle/>
                    <a:p>
                      <a:pPr algn="ctr"/>
                      <a:r>
                        <a:rPr lang="en-US" altLang="zh-CN" dirty="0"/>
                        <a:t>OTSU</a:t>
                      </a:r>
                    </a:p>
                  </a:txBody>
                  <a:tcPr/>
                </a:tc>
                <a:tc hMerge="1">
                  <a:txBody>
                    <a:bodyPr/>
                    <a:lstStyle/>
                    <a:p>
                      <a:endParaRPr lang="zh-CN" altLang="en-US"/>
                    </a:p>
                  </a:txBody>
                  <a:tcPr/>
                </a:tc>
                <a:tc hMerge="1">
                  <a:txBody>
                    <a:bodyPr/>
                    <a:lstStyle/>
                    <a:p>
                      <a:endParaRPr lang="zh-CN" altLang="en-US"/>
                    </a:p>
                  </a:txBody>
                  <a:tcPr/>
                </a:tc>
                <a:tc>
                  <a:txBody>
                    <a:bodyPr/>
                    <a:lstStyle/>
                    <a:p>
                      <a:pPr algn="ctr"/>
                      <a:r>
                        <a:rPr lang="en-US" altLang="zh-CN" dirty="0"/>
                        <a:t>0.2920</a:t>
                      </a:r>
                      <a:endParaRPr lang="zh-CN" altLang="en-US" dirty="0"/>
                    </a:p>
                  </a:txBody>
                  <a:tcPr/>
                </a:tc>
                <a:extLst>
                  <a:ext uri="{0D108BD9-81ED-4DB2-BD59-A6C34878D82A}">
                    <a16:rowId xmlns:a16="http://schemas.microsoft.com/office/drawing/2014/main" val="326909913"/>
                  </a:ext>
                </a:extLst>
              </a:tr>
              <a:tr h="354783">
                <a:tc>
                  <a:txBody>
                    <a:bodyPr/>
                    <a:lstStyle/>
                    <a:p>
                      <a:pPr algn="ctr"/>
                      <a:r>
                        <a:rPr lang="en-US" altLang="zh-CN" dirty="0"/>
                        <a:t>2</a:t>
                      </a:r>
                      <a:endParaRPr lang="zh-CN" altLang="en-US" dirty="0"/>
                    </a:p>
                  </a:txBody>
                  <a:tcPr/>
                </a:tc>
                <a:tc>
                  <a:txBody>
                    <a:bodyPr/>
                    <a:lstStyle/>
                    <a:p>
                      <a:pPr algn="ctr"/>
                      <a:r>
                        <a:rPr lang="zh-CN" altLang="en-US" dirty="0"/>
                        <a:t>二值化</a:t>
                      </a:r>
                    </a:p>
                  </a:txBody>
                  <a:tcPr/>
                </a:tc>
                <a:tc>
                  <a:txBody>
                    <a:bodyPr/>
                    <a:lstStyle/>
                    <a:p>
                      <a:pPr algn="ctr"/>
                      <a:r>
                        <a:rPr lang="zh-CN" altLang="en-US" dirty="0"/>
                        <a:t>传统分水岭</a:t>
                      </a:r>
                    </a:p>
                  </a:txBody>
                  <a:tcPr/>
                </a:tc>
                <a:tc>
                  <a:txBody>
                    <a:bodyPr/>
                    <a:lstStyle/>
                    <a:p>
                      <a:pPr algn="ctr"/>
                      <a:r>
                        <a:rPr lang="zh-CN" altLang="en-US" dirty="0"/>
                        <a:t>原图</a:t>
                      </a:r>
                    </a:p>
                  </a:txBody>
                  <a:tcPr/>
                </a:tc>
                <a:tc>
                  <a:txBody>
                    <a:bodyPr/>
                    <a:lstStyle/>
                    <a:p>
                      <a:pPr algn="ctr"/>
                      <a:r>
                        <a:rPr lang="en-US" altLang="zh-CN" dirty="0"/>
                        <a:t>0.2644</a:t>
                      </a:r>
                      <a:endParaRPr lang="zh-CN" altLang="en-US" dirty="0"/>
                    </a:p>
                  </a:txBody>
                  <a:tcPr/>
                </a:tc>
                <a:extLst>
                  <a:ext uri="{0D108BD9-81ED-4DB2-BD59-A6C34878D82A}">
                    <a16:rowId xmlns:a16="http://schemas.microsoft.com/office/drawing/2014/main" val="4248716519"/>
                  </a:ext>
                </a:extLst>
              </a:tr>
              <a:tr h="450154">
                <a:tc>
                  <a:txBody>
                    <a:bodyPr/>
                    <a:lstStyle/>
                    <a:p>
                      <a:pPr algn="ctr"/>
                      <a:r>
                        <a:rPr lang="en-US" altLang="zh-CN" dirty="0"/>
                        <a:t>3</a:t>
                      </a:r>
                      <a:endParaRPr lang="zh-CN" altLang="en-US" dirty="0"/>
                    </a:p>
                  </a:txBody>
                  <a:tcPr/>
                </a:tc>
                <a:tc>
                  <a:txBody>
                    <a:bodyPr/>
                    <a:lstStyle/>
                    <a:p>
                      <a:pPr algn="ctr"/>
                      <a:r>
                        <a:rPr lang="zh-CN" altLang="en-US" dirty="0"/>
                        <a:t>二值化</a:t>
                      </a:r>
                    </a:p>
                  </a:txBody>
                  <a:tcPr/>
                </a:tc>
                <a:tc>
                  <a:txBody>
                    <a:bodyPr/>
                    <a:lstStyle/>
                    <a:p>
                      <a:pPr algn="ctr"/>
                      <a:r>
                        <a:rPr lang="zh-CN" altLang="en-US"/>
                        <a:t>传统分水岭</a:t>
                      </a:r>
                      <a:endParaRPr lang="zh-CN" altLang="en-US" dirty="0"/>
                    </a:p>
                  </a:txBody>
                  <a:tcPr/>
                </a:tc>
                <a:tc>
                  <a:txBody>
                    <a:bodyPr/>
                    <a:lstStyle/>
                    <a:p>
                      <a:pPr algn="ctr"/>
                      <a:r>
                        <a:rPr lang="zh-CN" altLang="en-US"/>
                        <a:t>梯度</a:t>
                      </a:r>
                      <a:endParaRPr lang="zh-CN" altLang="en-US" dirty="0"/>
                    </a:p>
                  </a:txBody>
                  <a:tcPr/>
                </a:tc>
                <a:tc>
                  <a:txBody>
                    <a:bodyPr/>
                    <a:lstStyle/>
                    <a:p>
                      <a:pPr algn="ctr"/>
                      <a:r>
                        <a:rPr lang="en-US" altLang="zh-CN" dirty="0"/>
                        <a:t>0.2644</a:t>
                      </a:r>
                      <a:endParaRPr lang="zh-CN" altLang="en-US" dirty="0"/>
                    </a:p>
                  </a:txBody>
                  <a:tcPr/>
                </a:tc>
                <a:extLst>
                  <a:ext uri="{0D108BD9-81ED-4DB2-BD59-A6C34878D82A}">
                    <a16:rowId xmlns:a16="http://schemas.microsoft.com/office/drawing/2014/main" val="3977214469"/>
                  </a:ext>
                </a:extLst>
              </a:tr>
              <a:tr h="354783">
                <a:tc>
                  <a:txBody>
                    <a:bodyPr/>
                    <a:lstStyle/>
                    <a:p>
                      <a:pPr algn="ctr"/>
                      <a:r>
                        <a:rPr lang="en-US" altLang="zh-CN" dirty="0"/>
                        <a:t>4</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0.2318</a:t>
                      </a:r>
                      <a:endParaRPr lang="zh-CN" altLang="en-US" dirty="0"/>
                    </a:p>
                  </a:txBody>
                  <a:tcPr/>
                </a:tc>
                <a:extLst>
                  <a:ext uri="{0D108BD9-81ED-4DB2-BD59-A6C34878D82A}">
                    <a16:rowId xmlns:a16="http://schemas.microsoft.com/office/drawing/2014/main" val="1639842297"/>
                  </a:ext>
                </a:extLst>
              </a:tr>
              <a:tr h="354783">
                <a:tc>
                  <a:txBody>
                    <a:bodyPr/>
                    <a:lstStyle/>
                    <a:p>
                      <a:pPr algn="ctr"/>
                      <a:r>
                        <a:rPr lang="en-US" altLang="zh-CN" dirty="0"/>
                        <a:t>5</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endParaRPr lang="zh-CN" altLang="en-US" dirty="0"/>
                    </a:p>
                  </a:txBody>
                  <a:tcPr/>
                </a:tc>
                <a:tc>
                  <a:txBody>
                    <a:bodyPr/>
                    <a:lstStyle/>
                    <a:p>
                      <a:pPr algn="ctr"/>
                      <a:r>
                        <a:rPr lang="zh-CN" altLang="en-US"/>
                        <a:t>梯度</a:t>
                      </a:r>
                      <a:endParaRPr lang="zh-CN" altLang="en-US" dirty="0"/>
                    </a:p>
                  </a:txBody>
                  <a:tcPr/>
                </a:tc>
                <a:tc>
                  <a:txBody>
                    <a:bodyPr/>
                    <a:lstStyle/>
                    <a:p>
                      <a:pPr algn="ctr"/>
                      <a:r>
                        <a:rPr lang="en-US" altLang="zh-CN" dirty="0"/>
                        <a:t>0.2318</a:t>
                      </a:r>
                      <a:endParaRPr lang="zh-CN" altLang="en-US" dirty="0"/>
                    </a:p>
                  </a:txBody>
                  <a:tcPr/>
                </a:tc>
                <a:extLst>
                  <a:ext uri="{0D108BD9-81ED-4DB2-BD59-A6C34878D82A}">
                    <a16:rowId xmlns:a16="http://schemas.microsoft.com/office/drawing/2014/main" val="1192344282"/>
                  </a:ext>
                </a:extLst>
              </a:tr>
              <a:tr h="354783">
                <a:tc>
                  <a:txBody>
                    <a:bodyPr/>
                    <a:lstStyle/>
                    <a:p>
                      <a:pPr algn="ctr"/>
                      <a:r>
                        <a:rPr lang="en-US" altLang="zh-CN" dirty="0"/>
                        <a:t>6</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0.1746</a:t>
                      </a:r>
                      <a:endParaRPr lang="zh-CN" altLang="en-US" dirty="0"/>
                    </a:p>
                  </a:txBody>
                  <a:tcPr/>
                </a:tc>
                <a:extLst>
                  <a:ext uri="{0D108BD9-81ED-4DB2-BD59-A6C34878D82A}">
                    <a16:rowId xmlns:a16="http://schemas.microsoft.com/office/drawing/2014/main" val="2514478803"/>
                  </a:ext>
                </a:extLst>
              </a:tr>
              <a:tr h="354783">
                <a:tc>
                  <a:txBody>
                    <a:bodyPr/>
                    <a:lstStyle/>
                    <a:p>
                      <a:pPr algn="ctr"/>
                      <a:r>
                        <a:rPr lang="en-US" altLang="zh-CN" dirty="0"/>
                        <a:t>7</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r>
                        <a:rPr lang="en-US" altLang="zh-CN"/>
                        <a:t>+</a:t>
                      </a:r>
                      <a:r>
                        <a:rPr lang="zh-CN" altLang="en-US"/>
                        <a:t>变值</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0.1721</a:t>
                      </a:r>
                      <a:endParaRPr lang="zh-CN" altLang="en-US" dirty="0"/>
                    </a:p>
                  </a:txBody>
                  <a:tcPr/>
                </a:tc>
                <a:extLst>
                  <a:ext uri="{0D108BD9-81ED-4DB2-BD59-A6C34878D82A}">
                    <a16:rowId xmlns:a16="http://schemas.microsoft.com/office/drawing/2014/main" val="3603712139"/>
                  </a:ext>
                </a:extLst>
              </a:tr>
              <a:tr h="354783">
                <a:tc>
                  <a:txBody>
                    <a:bodyPr/>
                    <a:lstStyle/>
                    <a:p>
                      <a:pPr algn="ctr"/>
                      <a:r>
                        <a:rPr lang="en-US" altLang="zh-CN" dirty="0"/>
                        <a:t>8</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dirty="0"/>
                        <a:t>自适应分水岭</a:t>
                      </a:r>
                    </a:p>
                  </a:txBody>
                  <a:tcPr/>
                </a:tc>
                <a:tc>
                  <a:txBody>
                    <a:bodyPr/>
                    <a:lstStyle/>
                    <a:p>
                      <a:pPr algn="ctr"/>
                      <a:r>
                        <a:rPr lang="zh-CN" altLang="en-US" dirty="0"/>
                        <a:t>梯度</a:t>
                      </a:r>
                    </a:p>
                  </a:txBody>
                  <a:tcPr/>
                </a:tc>
                <a:tc>
                  <a:txBody>
                    <a:bodyPr/>
                    <a:lstStyle/>
                    <a:p>
                      <a:pPr algn="ctr"/>
                      <a:r>
                        <a:rPr lang="en-US" altLang="zh-CN" dirty="0"/>
                        <a:t>0.1346</a:t>
                      </a:r>
                      <a:endParaRPr lang="zh-CN" altLang="en-US" dirty="0"/>
                    </a:p>
                  </a:txBody>
                  <a:tcPr/>
                </a:tc>
                <a:extLst>
                  <a:ext uri="{0D108BD9-81ED-4DB2-BD59-A6C34878D82A}">
                    <a16:rowId xmlns:a16="http://schemas.microsoft.com/office/drawing/2014/main" val="3554954497"/>
                  </a:ext>
                </a:extLst>
              </a:tr>
              <a:tr h="354783">
                <a:tc>
                  <a:txBody>
                    <a:bodyPr/>
                    <a:lstStyle/>
                    <a:p>
                      <a:pPr algn="ctr"/>
                      <a:r>
                        <a:rPr lang="en-US" altLang="zh-CN" dirty="0"/>
                        <a:t>9</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p>
                  </a:txBody>
                  <a:tcPr/>
                </a:tc>
                <a:tc>
                  <a:txBody>
                    <a:bodyPr/>
                    <a:lstStyle/>
                    <a:p>
                      <a:pPr algn="ctr"/>
                      <a:r>
                        <a:rPr lang="zh-CN" altLang="en-US" dirty="0"/>
                        <a:t>梯度</a:t>
                      </a:r>
                    </a:p>
                  </a:txBody>
                  <a:tcPr/>
                </a:tc>
                <a:tc>
                  <a:txBody>
                    <a:bodyPr/>
                    <a:lstStyle/>
                    <a:p>
                      <a:pPr algn="ctr"/>
                      <a:r>
                        <a:rPr lang="en-US" altLang="zh-CN" dirty="0"/>
                        <a:t>0.1668</a:t>
                      </a:r>
                      <a:endParaRPr lang="zh-CN" altLang="en-US" dirty="0"/>
                    </a:p>
                  </a:txBody>
                  <a:tcPr/>
                </a:tc>
                <a:extLst>
                  <a:ext uri="{0D108BD9-81ED-4DB2-BD59-A6C34878D82A}">
                    <a16:rowId xmlns:a16="http://schemas.microsoft.com/office/drawing/2014/main" val="2996274399"/>
                  </a:ext>
                </a:extLst>
              </a:tr>
              <a:tr h="354783">
                <a:tc>
                  <a:txBody>
                    <a:bodyPr/>
                    <a:lstStyle/>
                    <a:p>
                      <a:pPr algn="ctr"/>
                      <a:r>
                        <a:rPr lang="en-US" altLang="zh-CN" dirty="0"/>
                        <a:t>10</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p>
                  </a:txBody>
                  <a:tcPr/>
                </a:tc>
                <a:tc>
                  <a:txBody>
                    <a:bodyPr/>
                    <a:lstStyle/>
                    <a:p>
                      <a:pPr algn="ctr"/>
                      <a:r>
                        <a:rPr lang="zh-CN" altLang="en-US" dirty="0"/>
                        <a:t>加权</a:t>
                      </a:r>
                    </a:p>
                  </a:txBody>
                  <a:tcPr/>
                </a:tc>
                <a:tc>
                  <a:txBody>
                    <a:bodyPr/>
                    <a:lstStyle/>
                    <a:p>
                      <a:pPr algn="ctr"/>
                      <a:r>
                        <a:rPr lang="en-US" altLang="zh-CN" dirty="0"/>
                        <a:t>0.1323</a:t>
                      </a:r>
                      <a:endParaRPr lang="zh-CN" altLang="en-US" dirty="0"/>
                    </a:p>
                  </a:txBody>
                  <a:tcPr/>
                </a:tc>
                <a:extLst>
                  <a:ext uri="{0D108BD9-81ED-4DB2-BD59-A6C34878D82A}">
                    <a16:rowId xmlns:a16="http://schemas.microsoft.com/office/drawing/2014/main" val="3879709428"/>
                  </a:ext>
                </a:extLst>
              </a:tr>
              <a:tr h="354783">
                <a:tc>
                  <a:txBody>
                    <a:bodyPr/>
                    <a:lstStyle/>
                    <a:p>
                      <a:pPr algn="ctr"/>
                      <a:r>
                        <a:rPr lang="en-US" altLang="zh-CN" dirty="0"/>
                        <a:t>11</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r>
                        <a:rPr lang="en-US" altLang="zh-CN"/>
                        <a:t>+</a:t>
                      </a:r>
                      <a:r>
                        <a:rPr lang="zh-CN" altLang="en-US"/>
                        <a:t>变值</a:t>
                      </a:r>
                      <a:r>
                        <a:rPr lang="en-US" altLang="zh-CN"/>
                        <a:t>+</a:t>
                      </a:r>
                      <a:r>
                        <a:rPr lang="zh-CN" altLang="en-US"/>
                        <a:t>形态学</a:t>
                      </a:r>
                      <a:endParaRPr lang="zh-CN" altLang="en-US" dirty="0"/>
                    </a:p>
                  </a:txBody>
                  <a:tcPr/>
                </a:tc>
                <a:tc>
                  <a:txBody>
                    <a:bodyPr/>
                    <a:lstStyle/>
                    <a:p>
                      <a:pPr algn="ctr"/>
                      <a:r>
                        <a:rPr lang="zh-CN" altLang="en-US"/>
                        <a:t>加权</a:t>
                      </a:r>
                      <a:endParaRPr lang="zh-CN" altLang="en-US" dirty="0"/>
                    </a:p>
                  </a:txBody>
                  <a:tcPr/>
                </a:tc>
                <a:tc>
                  <a:txBody>
                    <a:bodyPr/>
                    <a:lstStyle/>
                    <a:p>
                      <a:pPr algn="ctr"/>
                      <a:r>
                        <a:rPr lang="en-US" altLang="zh-CN" dirty="0"/>
                        <a:t>0.1334</a:t>
                      </a:r>
                      <a:endParaRPr lang="zh-CN" altLang="en-US" dirty="0"/>
                    </a:p>
                  </a:txBody>
                  <a:tcPr/>
                </a:tc>
                <a:extLst>
                  <a:ext uri="{0D108BD9-81ED-4DB2-BD59-A6C34878D82A}">
                    <a16:rowId xmlns:a16="http://schemas.microsoft.com/office/drawing/2014/main" val="3324145608"/>
                  </a:ext>
                </a:extLst>
              </a:tr>
              <a:tr h="354783">
                <a:tc>
                  <a:txBody>
                    <a:bodyPr/>
                    <a:lstStyle/>
                    <a:p>
                      <a:pPr algn="ctr"/>
                      <a:r>
                        <a:rPr lang="en-US" altLang="zh-CN" dirty="0"/>
                        <a:t>12</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r>
                        <a:rPr lang="en-US" altLang="zh-CN"/>
                        <a:t>+</a:t>
                      </a:r>
                      <a:r>
                        <a:rPr lang="zh-CN" altLang="en-US"/>
                        <a:t>变值</a:t>
                      </a:r>
                      <a:r>
                        <a:rPr lang="en-US" altLang="zh-CN"/>
                        <a:t>+</a:t>
                      </a:r>
                      <a:r>
                        <a:rPr lang="zh-CN" altLang="en-US"/>
                        <a:t>形态学</a:t>
                      </a:r>
                      <a:endParaRPr lang="zh-CN" altLang="en-US" dirty="0"/>
                    </a:p>
                  </a:txBody>
                  <a:tcPr/>
                </a:tc>
                <a:tc>
                  <a:txBody>
                    <a:bodyPr/>
                    <a:lstStyle/>
                    <a:p>
                      <a:pPr algn="ctr"/>
                      <a:r>
                        <a:rPr lang="zh-CN" altLang="en-US"/>
                        <a:t>加权</a:t>
                      </a:r>
                      <a:endParaRPr lang="zh-CN" altLang="en-US" dirty="0"/>
                    </a:p>
                  </a:txBody>
                  <a:tcPr/>
                </a:tc>
                <a:tc>
                  <a:txBody>
                    <a:bodyPr/>
                    <a:lstStyle/>
                    <a:p>
                      <a:pPr algn="ctr"/>
                      <a:r>
                        <a:rPr lang="en-US" altLang="zh-CN" dirty="0"/>
                        <a:t>0.1678</a:t>
                      </a:r>
                      <a:endParaRPr lang="zh-CN" altLang="en-US" dirty="0"/>
                    </a:p>
                  </a:txBody>
                  <a:tcPr/>
                </a:tc>
                <a:extLst>
                  <a:ext uri="{0D108BD9-81ED-4DB2-BD59-A6C34878D82A}">
                    <a16:rowId xmlns:a16="http://schemas.microsoft.com/office/drawing/2014/main" val="4122747395"/>
                  </a:ext>
                </a:extLst>
              </a:tr>
              <a:tr h="354783">
                <a:tc>
                  <a:txBody>
                    <a:bodyPr/>
                    <a:lstStyle/>
                    <a:p>
                      <a:pPr algn="ctr"/>
                      <a:r>
                        <a:rPr lang="en-US" altLang="zh-CN" dirty="0"/>
                        <a:t>13</a:t>
                      </a:r>
                      <a:endParaRPr lang="zh-CN" altLang="en-US" dirty="0"/>
                    </a:p>
                  </a:txBody>
                  <a:tcPr/>
                </a:tc>
                <a:tc>
                  <a:txBody>
                    <a:bodyPr/>
                    <a:lstStyle/>
                    <a:p>
                      <a:pPr algn="ctr"/>
                      <a:r>
                        <a:rPr lang="zh-CN" altLang="en-US" dirty="0"/>
                        <a:t>二值化</a:t>
                      </a: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r>
                        <a:rPr lang="en-US" altLang="zh-CN" dirty="0"/>
                        <a:t>+</a:t>
                      </a:r>
                      <a:r>
                        <a:rPr lang="zh-CN" altLang="en-US" dirty="0"/>
                        <a:t>形态学</a:t>
                      </a:r>
                    </a:p>
                  </a:txBody>
                  <a:tcPr/>
                </a:tc>
                <a:tc>
                  <a:txBody>
                    <a:bodyPr/>
                    <a:lstStyle/>
                    <a:p>
                      <a:pPr algn="ctr"/>
                      <a:r>
                        <a:rPr lang="zh-CN" altLang="en-US" dirty="0"/>
                        <a:t>加权</a:t>
                      </a:r>
                    </a:p>
                  </a:txBody>
                  <a:tcPr/>
                </a:tc>
                <a:tc>
                  <a:txBody>
                    <a:bodyPr/>
                    <a:lstStyle/>
                    <a:p>
                      <a:pPr algn="ctr"/>
                      <a:r>
                        <a:rPr lang="en-US" altLang="zh-CN" dirty="0"/>
                        <a:t>0.1861</a:t>
                      </a:r>
                      <a:endParaRPr lang="zh-CN" altLang="en-US" dirty="0"/>
                    </a:p>
                  </a:txBody>
                  <a:tcPr/>
                </a:tc>
                <a:extLst>
                  <a:ext uri="{0D108BD9-81ED-4DB2-BD59-A6C34878D82A}">
                    <a16:rowId xmlns:a16="http://schemas.microsoft.com/office/drawing/2014/main" val="806138479"/>
                  </a:ext>
                </a:extLst>
              </a:tr>
            </a:tbl>
          </a:graphicData>
        </a:graphic>
      </p:graphicFrame>
    </p:spTree>
    <p:extLst>
      <p:ext uri="{BB962C8B-B14F-4D97-AF65-F5344CB8AC3E}">
        <p14:creationId xmlns:p14="http://schemas.microsoft.com/office/powerpoint/2010/main" val="293274907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9" name="文本框 8">
            <a:extLst>
              <a:ext uri="{FF2B5EF4-FFF2-40B4-BE49-F238E27FC236}">
                <a16:creationId xmlns:a16="http://schemas.microsoft.com/office/drawing/2014/main" id="{72B24731-0E01-5B4A-9D8F-C417F39E5527}"/>
              </a:ext>
            </a:extLst>
          </p:cNvPr>
          <p:cNvSpPr txBox="1"/>
          <p:nvPr/>
        </p:nvSpPr>
        <p:spPr>
          <a:xfrm>
            <a:off x="4799856" y="5148169"/>
            <a:ext cx="7272808" cy="523220"/>
          </a:xfrm>
          <a:prstGeom prst="rect">
            <a:avLst/>
          </a:prstGeom>
          <a:noFill/>
        </p:spPr>
        <p:txBody>
          <a:bodyPr wrap="square" rtlCol="0">
            <a:spAutoFit/>
          </a:bodyPr>
          <a:lstStyle/>
          <a:p>
            <a:r>
              <a:rPr lang="zh-CN" altLang="en-US" sz="2800" dirty="0"/>
              <a:t>大部分正确分割</a:t>
            </a:r>
            <a:endParaRPr lang="en-US" altLang="zh-CN" sz="2800" dirty="0"/>
          </a:p>
        </p:txBody>
      </p:sp>
      <p:pic>
        <p:nvPicPr>
          <p:cNvPr id="7" name="图片 6">
            <a:extLst>
              <a:ext uri="{FF2B5EF4-FFF2-40B4-BE49-F238E27FC236}">
                <a16:creationId xmlns:a16="http://schemas.microsoft.com/office/drawing/2014/main" id="{6A1866AE-414F-524A-A9DD-F0572DDDC9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239" y="1967424"/>
            <a:ext cx="11215521" cy="2807407"/>
          </a:xfrm>
          <a:prstGeom prst="rect">
            <a:avLst/>
          </a:prstGeom>
        </p:spPr>
      </p:pic>
    </p:spTree>
    <p:extLst>
      <p:ext uri="{BB962C8B-B14F-4D97-AF65-F5344CB8AC3E}">
        <p14:creationId xmlns:p14="http://schemas.microsoft.com/office/powerpoint/2010/main" val="291022022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3" name="图片 2">
            <a:extLst>
              <a:ext uri="{FF2B5EF4-FFF2-40B4-BE49-F238E27FC236}">
                <a16:creationId xmlns:a16="http://schemas.microsoft.com/office/drawing/2014/main" id="{6AF6A6D2-AEA8-C047-9242-29F307491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979" y="2204864"/>
            <a:ext cx="11310042" cy="2831067"/>
          </a:xfrm>
          <a:prstGeom prst="rect">
            <a:avLst/>
          </a:prstGeom>
        </p:spPr>
      </p:pic>
      <p:sp>
        <p:nvSpPr>
          <p:cNvPr id="9" name="文本框 8">
            <a:extLst>
              <a:ext uri="{FF2B5EF4-FFF2-40B4-BE49-F238E27FC236}">
                <a16:creationId xmlns:a16="http://schemas.microsoft.com/office/drawing/2014/main" id="{72B24731-0E01-5B4A-9D8F-C417F39E5527}"/>
              </a:ext>
            </a:extLst>
          </p:cNvPr>
          <p:cNvSpPr txBox="1"/>
          <p:nvPr/>
        </p:nvSpPr>
        <p:spPr>
          <a:xfrm>
            <a:off x="3287688" y="5301208"/>
            <a:ext cx="7272808" cy="523220"/>
          </a:xfrm>
          <a:prstGeom prst="rect">
            <a:avLst/>
          </a:prstGeom>
          <a:noFill/>
        </p:spPr>
        <p:txBody>
          <a:bodyPr wrap="square" rtlCol="0">
            <a:spAutoFit/>
          </a:bodyPr>
          <a:lstStyle/>
          <a:p>
            <a:r>
              <a:rPr lang="zh-CN" altLang="en-US" sz="2800" dirty="0"/>
              <a:t>有一点点欠分割问题，或分割不合理</a:t>
            </a:r>
            <a:endParaRPr lang="en-US" altLang="zh-CN" sz="2800" dirty="0"/>
          </a:p>
        </p:txBody>
      </p:sp>
    </p:spTree>
    <p:extLst>
      <p:ext uri="{BB962C8B-B14F-4D97-AF65-F5344CB8AC3E}">
        <p14:creationId xmlns:p14="http://schemas.microsoft.com/office/powerpoint/2010/main" val="415932911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9" name="图片 8">
            <a:extLst>
              <a:ext uri="{FF2B5EF4-FFF2-40B4-BE49-F238E27FC236}">
                <a16:creationId xmlns:a16="http://schemas.microsoft.com/office/drawing/2014/main" id="{7E643430-0F63-D54B-9000-BA0716AE3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019" y="1999013"/>
            <a:ext cx="11089323" cy="2775818"/>
          </a:xfrm>
          <a:prstGeom prst="rect">
            <a:avLst/>
          </a:prstGeom>
        </p:spPr>
      </p:pic>
      <p:sp>
        <p:nvSpPr>
          <p:cNvPr id="10" name="文本框 9">
            <a:extLst>
              <a:ext uri="{FF2B5EF4-FFF2-40B4-BE49-F238E27FC236}">
                <a16:creationId xmlns:a16="http://schemas.microsoft.com/office/drawing/2014/main" id="{5F88E61B-7F94-D048-B403-31FC10B16BB5}"/>
              </a:ext>
            </a:extLst>
          </p:cNvPr>
          <p:cNvSpPr txBox="1"/>
          <p:nvPr/>
        </p:nvSpPr>
        <p:spPr>
          <a:xfrm>
            <a:off x="4151784" y="5146359"/>
            <a:ext cx="7272808" cy="523220"/>
          </a:xfrm>
          <a:prstGeom prst="rect">
            <a:avLst/>
          </a:prstGeom>
          <a:noFill/>
        </p:spPr>
        <p:txBody>
          <a:bodyPr wrap="square" rtlCol="0">
            <a:spAutoFit/>
          </a:bodyPr>
          <a:lstStyle/>
          <a:p>
            <a:r>
              <a:rPr lang="zh-CN" altLang="en-US" sz="2800" dirty="0"/>
              <a:t>找到人眼很难看到的细胞</a:t>
            </a:r>
            <a:endParaRPr lang="en-US" altLang="zh-CN" sz="2800" dirty="0"/>
          </a:p>
        </p:txBody>
      </p:sp>
    </p:spTree>
    <p:extLst>
      <p:ext uri="{BB962C8B-B14F-4D97-AF65-F5344CB8AC3E}">
        <p14:creationId xmlns:p14="http://schemas.microsoft.com/office/powerpoint/2010/main" val="337433754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695348" y="2659881"/>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结论与展望</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第六部分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15E22-A086-22BD-DDA7-BB95B4B55F7A}"/>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271CDFEA-6BF1-131B-28F1-F89D4F14E14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结论与展望</a:t>
            </a:r>
          </a:p>
        </p:txBody>
      </p:sp>
      <p:sp>
        <p:nvSpPr>
          <p:cNvPr id="19" name="觅知网-不倒翁ID:189359941">
            <a:extLst>
              <a:ext uri="{FF2B5EF4-FFF2-40B4-BE49-F238E27FC236}">
                <a16:creationId xmlns:a16="http://schemas.microsoft.com/office/drawing/2014/main" id="{215B6833-F0F3-AC4A-51E7-0860C9DACA4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E07FC64E-6E63-4A2F-B0D3-521BD9737A47}"/>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a:extLst>
              <a:ext uri="{FF2B5EF4-FFF2-40B4-BE49-F238E27FC236}">
                <a16:creationId xmlns:a16="http://schemas.microsoft.com/office/drawing/2014/main" id="{BC67DA83-59C1-EAC5-C113-D977D55433F2}"/>
              </a:ext>
            </a:extLst>
          </p:cNvPr>
          <p:cNvSpPr txBox="1">
            <a:spLocks noChangeArrowheads="1"/>
          </p:cNvSpPr>
          <p:nvPr>
            <p:custDataLst>
              <p:tags r:id="rId2"/>
            </p:custDataLst>
          </p:nvPr>
        </p:nvSpPr>
        <p:spPr bwMode="auto">
          <a:xfrm>
            <a:off x="1775520" y="2320628"/>
            <a:ext cx="9058800" cy="221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marL="342900" indent="-342900">
              <a:lnSpc>
                <a:spcPct val="150000"/>
              </a:lnSpc>
              <a:buFont typeface="Arial" panose="020B0604020202020204" pitchFamily="34" charset="0"/>
              <a:buChar char="•"/>
            </a:pPr>
            <a:r>
              <a:rPr lang="zh-CN" altLang="en-US" sz="2400" dirty="0">
                <a:latin typeface="Arial" panose="020B0604020202020204" pitchFamily="34" charset="0"/>
                <a:ea typeface="黑体" panose="02010609060101010101" pitchFamily="49" charset="-122"/>
                <a:cs typeface="思源黑体 CN Regular" panose="020B0500000000000000" charset="-122"/>
              </a:rPr>
              <a:t>对于细胞图像分割的问题，我们提出了新的基于分水岭算法的工作流，改进了传统分水岭算法受原图像质量影响过大且仍然无法解决很大一部分粘连细胞的问题。</a:t>
            </a:r>
            <a:endParaRPr lang="en-US" altLang="zh-CN" sz="2400" dirty="0">
              <a:latin typeface="Arial" panose="020B0604020202020204" pitchFamily="34" charset="0"/>
              <a:ea typeface="黑体" panose="02010609060101010101" pitchFamily="49" charset="-122"/>
              <a:cs typeface="思源黑体 CN Regular" panose="020B0500000000000000" charset="-122"/>
            </a:endParaRPr>
          </a:p>
          <a:p>
            <a:pPr marL="342900" indent="-342900">
              <a:lnSpc>
                <a:spcPct val="150000"/>
              </a:lnSpc>
              <a:buFont typeface="Arial" panose="020B0604020202020204" pitchFamily="34" charset="0"/>
              <a:buChar char="•"/>
            </a:pPr>
            <a:r>
              <a:rPr lang="zh-CN" altLang="en-US" sz="2400" dirty="0">
                <a:latin typeface="Arial" panose="020B0604020202020204" pitchFamily="34" charset="0"/>
                <a:ea typeface="黑体" panose="02010609060101010101" pitchFamily="49" charset="-122"/>
                <a:cs typeface="思源黑体 CN Regular" panose="020B0500000000000000" charset="-122"/>
              </a:rPr>
              <a:t>对于过分割问题和空心问题，期待后续的改善。</a:t>
            </a:r>
            <a:endParaRPr lang="en-US" altLang="zh-CN" sz="2400" dirty="0">
              <a:latin typeface="Arial" panose="020B0604020202020204" pitchFamily="34" charset="0"/>
              <a:ea typeface="黑体" panose="02010609060101010101" pitchFamily="49" charset="-122"/>
              <a:cs typeface="思源黑体 CN Regular" panose="020B0500000000000000" charset="-122"/>
            </a:endParaRPr>
          </a:p>
        </p:txBody>
      </p:sp>
      <p:sp>
        <p:nvSpPr>
          <p:cNvPr id="6" name="觅知网-不倒翁ID:189359941">
            <a:extLst>
              <a:ext uri="{FF2B5EF4-FFF2-40B4-BE49-F238E27FC236}">
                <a16:creationId xmlns:a16="http://schemas.microsoft.com/office/drawing/2014/main" id="{51854C8D-7173-FE53-2F3B-67B44EA7A0A3}"/>
              </a:ext>
            </a:extLst>
          </p:cNvPr>
          <p:cNvSpPr/>
          <p:nvPr>
            <p:custDataLst>
              <p:tags r:id="rId3"/>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a:extLst>
              <a:ext uri="{FF2B5EF4-FFF2-40B4-BE49-F238E27FC236}">
                <a16:creationId xmlns:a16="http://schemas.microsoft.com/office/drawing/2014/main" id="{59721D25-D6A5-75E7-6C77-A26EF21D3243}"/>
              </a:ext>
            </a:extLst>
          </p:cNvPr>
          <p:cNvPicPr>
            <a:picLocks noChangeAspect="1"/>
          </p:cNvPicPr>
          <p:nvPr>
            <p:custDataLst>
              <p:tags r:id="rId4"/>
            </p:custDataLst>
          </p:nvPr>
        </p:nvPicPr>
        <p:blipFill>
          <a:blip r:embed="rId7"/>
          <a:stretch>
            <a:fillRect/>
          </a:stretch>
        </p:blipFill>
        <p:spPr>
          <a:xfrm>
            <a:off x="9120505" y="554355"/>
            <a:ext cx="2446020" cy="549910"/>
          </a:xfrm>
          <a:prstGeom prst="rect">
            <a:avLst/>
          </a:prstGeom>
        </p:spPr>
      </p:pic>
    </p:spTree>
    <p:extLst>
      <p:ext uri="{BB962C8B-B14F-4D97-AF65-F5344CB8AC3E}">
        <p14:creationId xmlns:p14="http://schemas.microsoft.com/office/powerpoint/2010/main" val="275599629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选题背景与意义</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p:cNvSpPr txBox="1"/>
          <p:nvPr>
            <p:custDataLst>
              <p:tags r:id="rId2"/>
            </p:custDataLst>
          </p:nvPr>
        </p:nvSpPr>
        <p:spPr>
          <a:xfrm>
            <a:off x="6200219" y="1925419"/>
            <a:ext cx="449353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细胞分割在医学诊断中的重要性</a:t>
            </a:r>
          </a:p>
        </p:txBody>
      </p:sp>
      <p:sp>
        <p:nvSpPr>
          <p:cNvPr id="3" name="觅知网-不倒翁ID:189359941"/>
          <p:cNvSpPr txBox="1"/>
          <p:nvPr>
            <p:custDataLst>
              <p:tags r:id="rId3"/>
            </p:custDataLst>
          </p:nvPr>
        </p:nvSpPr>
        <p:spPr>
          <a:xfrm>
            <a:off x="6214308" y="2360826"/>
            <a:ext cx="5073041" cy="10930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ts val="2000"/>
              </a:lnSpc>
              <a:defRPr/>
            </a:pPr>
            <a:r>
              <a:rPr kumimoji="1" lang="zh-CN" altLang="en-US" sz="1400" dirty="0">
                <a:latin typeface="Arial" panose="020B0604020202020204" pitchFamily="34" charset="0"/>
                <a:ea typeface="黑体" panose="02010609060101010101" pitchFamily="49" charset="-122"/>
                <a:cs typeface="思源黑体 CN Regular" panose="020B0500000000000000" charset="-122"/>
              </a:rPr>
              <a:t>细胞分割作为细胞跟踪</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细胞分裂检测过程中提取细胞特征的一个重要手段</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在医学图像处理</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分析领域占据重要的地位。细胞分割是细胞特征提取和细胞识别的基础</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直接关系诊断的可靠性</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也是医学图像处理的难题。</a:t>
            </a:r>
            <a:endParaRPr kumimoji="1" lang="zh-CN" altLang="en-US" sz="14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5" name="觅知网-不倒翁ID:189359941"/>
          <p:cNvSpPr>
            <a:spLocks noChangeAspect="1"/>
          </p:cNvSpPr>
          <p:nvPr>
            <p:custDataLst>
              <p:tags r:id="rId4"/>
            </p:custDataLst>
          </p:nvPr>
        </p:nvSpPr>
        <p:spPr>
          <a:xfrm>
            <a:off x="6323606" y="3542024"/>
            <a:ext cx="637306"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cs typeface="+mn-ea"/>
              <a:sym typeface="思源黑体 CN Regular" panose="020B0500000000000000" charset="-122"/>
            </a:endParaRPr>
          </a:p>
        </p:txBody>
      </p:sp>
      <p:grpSp>
        <p:nvGrpSpPr>
          <p:cNvPr id="6" name="觅知网-不倒翁ID:189359941"/>
          <p:cNvGrpSpPr/>
          <p:nvPr>
            <p:custDataLst>
              <p:tags r:id="rId5"/>
            </p:custDataLst>
          </p:nvPr>
        </p:nvGrpSpPr>
        <p:grpSpPr>
          <a:xfrm>
            <a:off x="6313054" y="4293096"/>
            <a:ext cx="2355883" cy="1042362"/>
            <a:chOff x="4858219" y="2540957"/>
            <a:chExt cx="2355883" cy="1042362"/>
          </a:xfrm>
        </p:grpSpPr>
        <p:sp>
          <p:nvSpPr>
            <p:cNvPr id="7" name="觅知网-不倒翁ID:189359941"/>
            <p:cNvSpPr txBox="1"/>
            <p:nvPr/>
          </p:nvSpPr>
          <p:spPr>
            <a:xfrm>
              <a:off x="4858219" y="2540957"/>
              <a:ext cx="1940313"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rPr>
                <a:t>核心痛点</a:t>
              </a:r>
              <a:endPar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8" name="觅知网-不倒翁ID:189359941"/>
            <p:cNvSpPr txBox="1"/>
            <p:nvPr/>
          </p:nvSpPr>
          <p:spPr>
            <a:xfrm>
              <a:off x="4868771" y="2875905"/>
              <a:ext cx="2345331"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细胞粘连严重</a:t>
              </a:r>
              <a:endParaRPr kumimoji="1" lang="en-US" altLang="zh-CN"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dirty="0">
                  <a:latin typeface="Arial" panose="020B0604020202020204" pitchFamily="34" charset="0"/>
                  <a:ea typeface="黑体" panose="02010609060101010101" pitchFamily="49" charset="-122"/>
                  <a:cs typeface="思源黑体 CN Regular" panose="020B0500000000000000" charset="-122"/>
                </a:rPr>
                <a:t>边界模糊不清</a:t>
              </a:r>
              <a:endParaRPr kumimoji="1" lang="en-US" altLang="zh-CN" sz="1200" dirty="0">
                <a:latin typeface="Arial" panose="020B0604020202020204" pitchFamily="34" charset="0"/>
                <a:ea typeface="黑体" panose="02010609060101010101" pitchFamily="49" charset="-122"/>
                <a:cs typeface="思源黑体 CN Regular" panose="020B0500000000000000"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传统方法效果有限</a:t>
              </a:r>
            </a:p>
          </p:txBody>
        </p:sp>
      </p:grpSp>
      <p:sp>
        <p:nvSpPr>
          <p:cNvPr id="9" name="觅知网-不倒翁ID:189359941"/>
          <p:cNvSpPr>
            <a:spLocks noChangeAspect="1"/>
          </p:cNvSpPr>
          <p:nvPr>
            <p:custDataLst>
              <p:tags r:id="rId6"/>
            </p:custDataLst>
          </p:nvPr>
        </p:nvSpPr>
        <p:spPr>
          <a:xfrm>
            <a:off x="8911924" y="3542024"/>
            <a:ext cx="637306"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cs typeface="+mn-ea"/>
              <a:sym typeface="思源黑体 CN Regular" panose="020B0500000000000000" charset="-122"/>
            </a:endParaRPr>
          </a:p>
        </p:txBody>
      </p:sp>
      <p:grpSp>
        <p:nvGrpSpPr>
          <p:cNvPr id="10" name="觅知网-不倒翁ID:189359941"/>
          <p:cNvGrpSpPr/>
          <p:nvPr>
            <p:custDataLst>
              <p:tags r:id="rId7"/>
            </p:custDataLst>
          </p:nvPr>
        </p:nvGrpSpPr>
        <p:grpSpPr>
          <a:xfrm>
            <a:off x="8901372" y="4293096"/>
            <a:ext cx="2385977" cy="1042362"/>
            <a:chOff x="4858219" y="2540957"/>
            <a:chExt cx="2385977" cy="1042362"/>
          </a:xfrm>
        </p:grpSpPr>
        <p:sp>
          <p:nvSpPr>
            <p:cNvPr id="11" name="觅知网-不倒翁ID:189359941"/>
            <p:cNvSpPr txBox="1"/>
            <p:nvPr/>
          </p:nvSpPr>
          <p:spPr>
            <a:xfrm>
              <a:off x="4858219" y="2540957"/>
              <a:ext cx="1940313"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rPr>
                <a:t>研究问题</a:t>
              </a:r>
              <a:endPar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2" name="觅知网-不倒翁ID:189359941"/>
            <p:cNvSpPr txBox="1"/>
            <p:nvPr/>
          </p:nvSpPr>
          <p:spPr>
            <a:xfrm>
              <a:off x="4868771" y="2875905"/>
              <a:ext cx="2375425"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dirty="0">
                  <a:latin typeface="Arial" panose="020B0604020202020204" pitchFamily="34" charset="0"/>
                  <a:ea typeface="黑体" panose="02010609060101010101" pitchFamily="49" charset="-122"/>
                  <a:cs typeface="思源黑体 CN Regular" panose="020B0500000000000000" charset="-122"/>
                </a:rPr>
                <a:t>如何准确分割粘连细胞？</a:t>
              </a:r>
              <a:endParaRPr kumimoji="1" lang="zh-CN" altLang="en-US" sz="14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grpSp>
      <p:grpSp>
        <p:nvGrpSpPr>
          <p:cNvPr id="13" name="觅知网-不倒翁ID:189359941"/>
          <p:cNvGrpSpPr/>
          <p:nvPr>
            <p:custDataLst>
              <p:tags r:id="rId8"/>
            </p:custDataLst>
          </p:nvPr>
        </p:nvGrpSpPr>
        <p:grpSpPr>
          <a:xfrm>
            <a:off x="6495430" y="3673587"/>
            <a:ext cx="299829" cy="303539"/>
            <a:chOff x="5814151" y="3332297"/>
            <a:chExt cx="551556" cy="558397"/>
          </a:xfrm>
          <a:solidFill>
            <a:schemeClr val="bg1"/>
          </a:solidFill>
        </p:grpSpPr>
        <p:sp>
          <p:nvSpPr>
            <p:cNvPr id="14" name="觅知网-不倒翁ID:189359941"/>
            <p:cNvSpPr/>
            <p:nvPr/>
          </p:nvSpPr>
          <p:spPr bwMode="auto">
            <a:xfrm>
              <a:off x="5969788" y="3437422"/>
              <a:ext cx="187038" cy="376815"/>
            </a:xfrm>
            <a:custGeom>
              <a:avLst/>
              <a:gdLst>
                <a:gd name="T0" fmla="*/ 36 w 137"/>
                <a:gd name="T1" fmla="*/ 276 h 276"/>
                <a:gd name="T2" fmla="*/ 101 w 137"/>
                <a:gd name="T3" fmla="*/ 276 h 276"/>
                <a:gd name="T4" fmla="*/ 101 w 137"/>
                <a:gd name="T5" fmla="*/ 69 h 276"/>
                <a:gd name="T6" fmla="*/ 137 w 137"/>
                <a:gd name="T7" fmla="*/ 69 h 276"/>
                <a:gd name="T8" fmla="*/ 67 w 137"/>
                <a:gd name="T9" fmla="*/ 0 h 276"/>
                <a:gd name="T10" fmla="*/ 0 w 137"/>
                <a:gd name="T11" fmla="*/ 69 h 276"/>
                <a:gd name="T12" fmla="*/ 36 w 137"/>
                <a:gd name="T13" fmla="*/ 69 h 276"/>
                <a:gd name="T14" fmla="*/ 36 w 137"/>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76">
                  <a:moveTo>
                    <a:pt x="36" y="276"/>
                  </a:moveTo>
                  <a:lnTo>
                    <a:pt x="101" y="276"/>
                  </a:lnTo>
                  <a:lnTo>
                    <a:pt x="101" y="69"/>
                  </a:lnTo>
                  <a:lnTo>
                    <a:pt x="137" y="69"/>
                  </a:lnTo>
                  <a:lnTo>
                    <a:pt x="67" y="0"/>
                  </a:lnTo>
                  <a:lnTo>
                    <a:pt x="0" y="69"/>
                  </a:lnTo>
                  <a:lnTo>
                    <a:pt x="36" y="69"/>
                  </a:lnTo>
                  <a:lnTo>
                    <a:pt x="36" y="276"/>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5" name="觅知网-不倒翁ID:189359941"/>
            <p:cNvSpPr/>
            <p:nvPr/>
          </p:nvSpPr>
          <p:spPr bwMode="auto">
            <a:xfrm>
              <a:off x="5818249" y="3584872"/>
              <a:ext cx="184308" cy="229366"/>
            </a:xfrm>
            <a:custGeom>
              <a:avLst/>
              <a:gdLst>
                <a:gd name="T0" fmla="*/ 36 w 135"/>
                <a:gd name="T1" fmla="*/ 168 h 168"/>
                <a:gd name="T2" fmla="*/ 98 w 135"/>
                <a:gd name="T3" fmla="*/ 168 h 168"/>
                <a:gd name="T4" fmla="*/ 98 w 135"/>
                <a:gd name="T5" fmla="*/ 70 h 168"/>
                <a:gd name="T6" fmla="*/ 135 w 135"/>
                <a:gd name="T7" fmla="*/ 70 h 168"/>
                <a:gd name="T8" fmla="*/ 67 w 135"/>
                <a:gd name="T9" fmla="*/ 0 h 168"/>
                <a:gd name="T10" fmla="*/ 0 w 135"/>
                <a:gd name="T11" fmla="*/ 70 h 168"/>
                <a:gd name="T12" fmla="*/ 36 w 135"/>
                <a:gd name="T13" fmla="*/ 70 h 168"/>
                <a:gd name="T14" fmla="*/ 36 w 135"/>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68">
                  <a:moveTo>
                    <a:pt x="36" y="168"/>
                  </a:moveTo>
                  <a:lnTo>
                    <a:pt x="98" y="168"/>
                  </a:lnTo>
                  <a:lnTo>
                    <a:pt x="98" y="70"/>
                  </a:lnTo>
                  <a:lnTo>
                    <a:pt x="135" y="70"/>
                  </a:lnTo>
                  <a:lnTo>
                    <a:pt x="67" y="0"/>
                  </a:lnTo>
                  <a:lnTo>
                    <a:pt x="0" y="70"/>
                  </a:lnTo>
                  <a:lnTo>
                    <a:pt x="36" y="70"/>
                  </a:lnTo>
                  <a:lnTo>
                    <a:pt x="36" y="168"/>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6" name="觅知网-不倒翁ID:189359941"/>
            <p:cNvSpPr>
              <a:spLocks noChangeArrowheads="1"/>
            </p:cNvSpPr>
            <p:nvPr/>
          </p:nvSpPr>
          <p:spPr bwMode="auto">
            <a:xfrm>
              <a:off x="5814151" y="3837448"/>
              <a:ext cx="551556" cy="53246"/>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7" name="觅知网-不倒翁ID:189359941"/>
            <p:cNvSpPr>
              <a:spLocks noChangeArrowheads="1"/>
            </p:cNvSpPr>
            <p:nvPr/>
          </p:nvSpPr>
          <p:spPr bwMode="auto">
            <a:xfrm>
              <a:off x="6218258" y="3332297"/>
              <a:ext cx="76453" cy="94204"/>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觅知网-不倒翁ID:189359941"/>
            <p:cNvSpPr/>
            <p:nvPr/>
          </p:nvSpPr>
          <p:spPr bwMode="auto">
            <a:xfrm>
              <a:off x="6166379" y="3433331"/>
              <a:ext cx="177481" cy="380912"/>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26" name="觅知网-不倒翁ID:189359941"/>
          <p:cNvSpPr>
            <a:spLocks noChangeAspect="1"/>
          </p:cNvSpPr>
          <p:nvPr>
            <p:custDataLst>
              <p:tags r:id="rId9"/>
            </p:custDataLst>
          </p:nvPr>
        </p:nvSpPr>
        <p:spPr bwMode="auto">
          <a:xfrm>
            <a:off x="9087718" y="3714028"/>
            <a:ext cx="303800" cy="303800"/>
          </a:xfrm>
          <a:custGeom>
            <a:avLst/>
            <a:gdLst>
              <a:gd name="T0" fmla="*/ 199 w 439"/>
              <a:gd name="T1" fmla="*/ 199 h 439"/>
              <a:gd name="T2" fmla="*/ 0 w 439"/>
              <a:gd name="T3" fmla="*/ 199 h 439"/>
              <a:gd name="T4" fmla="*/ 199 w 439"/>
              <a:gd name="T5" fmla="*/ 0 h 439"/>
              <a:gd name="T6" fmla="*/ 199 w 439"/>
              <a:gd name="T7" fmla="*/ 199 h 439"/>
              <a:gd name="T8" fmla="*/ 239 w 439"/>
              <a:gd name="T9" fmla="*/ 0 h 439"/>
              <a:gd name="T10" fmla="*/ 239 w 439"/>
              <a:gd name="T11" fmla="*/ 219 h 439"/>
              <a:gd name="T12" fmla="*/ 219 w 439"/>
              <a:gd name="T13" fmla="*/ 239 h 439"/>
              <a:gd name="T14" fmla="*/ 0 w 439"/>
              <a:gd name="T15" fmla="*/ 239 h 439"/>
              <a:gd name="T16" fmla="*/ 219 w 439"/>
              <a:gd name="T17" fmla="*/ 439 h 439"/>
              <a:gd name="T18" fmla="*/ 439 w 439"/>
              <a:gd name="T19" fmla="*/ 219 h 439"/>
              <a:gd name="T20" fmla="*/ 239 w 439"/>
              <a:gd name="T21"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439">
                <a:moveTo>
                  <a:pt x="199" y="199"/>
                </a:moveTo>
                <a:lnTo>
                  <a:pt x="0" y="199"/>
                </a:lnTo>
                <a:cubicBezTo>
                  <a:pt x="10" y="93"/>
                  <a:pt x="93" y="10"/>
                  <a:pt x="199" y="0"/>
                </a:cubicBezTo>
                <a:lnTo>
                  <a:pt x="199" y="199"/>
                </a:lnTo>
                <a:close/>
                <a:moveTo>
                  <a:pt x="239" y="0"/>
                </a:moveTo>
                <a:lnTo>
                  <a:pt x="239" y="219"/>
                </a:lnTo>
                <a:cubicBezTo>
                  <a:pt x="239" y="230"/>
                  <a:pt x="230" y="239"/>
                  <a:pt x="219" y="239"/>
                </a:cubicBezTo>
                <a:lnTo>
                  <a:pt x="0" y="239"/>
                </a:lnTo>
                <a:cubicBezTo>
                  <a:pt x="10" y="351"/>
                  <a:pt x="104" y="439"/>
                  <a:pt x="219" y="439"/>
                </a:cubicBezTo>
                <a:cubicBezTo>
                  <a:pt x="340" y="439"/>
                  <a:pt x="439" y="340"/>
                  <a:pt x="439" y="219"/>
                </a:cubicBezTo>
                <a:cubicBezTo>
                  <a:pt x="439" y="104"/>
                  <a:pt x="351" y="10"/>
                  <a:pt x="23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pic>
        <p:nvPicPr>
          <p:cNvPr id="29" name="图片 28" descr="北师大"/>
          <p:cNvPicPr>
            <a:picLocks noChangeAspect="1"/>
          </p:cNvPicPr>
          <p:nvPr/>
        </p:nvPicPr>
        <p:blipFill>
          <a:blip r:embed="rId12"/>
          <a:stretch>
            <a:fillRect/>
          </a:stretch>
        </p:blipFill>
        <p:spPr>
          <a:xfrm>
            <a:off x="9120505" y="554355"/>
            <a:ext cx="2446020" cy="549910"/>
          </a:xfrm>
          <a:prstGeom prst="rect">
            <a:avLst/>
          </a:prstGeom>
        </p:spPr>
      </p:pic>
      <p:pic>
        <p:nvPicPr>
          <p:cNvPr id="22" name="图片 21" descr="图形用户界面&#10;&#10;AI 生成的内容可能不正确。">
            <a:extLst>
              <a:ext uri="{FF2B5EF4-FFF2-40B4-BE49-F238E27FC236}">
                <a16:creationId xmlns:a16="http://schemas.microsoft.com/office/drawing/2014/main" id="{1F15AB84-E355-A91A-7AFA-D22FFB08EC2C}"/>
              </a:ext>
            </a:extLst>
          </p:cNvPr>
          <p:cNvPicPr>
            <a:picLocks noChangeAspect="1"/>
          </p:cNvPicPr>
          <p:nvPr/>
        </p:nvPicPr>
        <p:blipFill>
          <a:blip r:embed="rId13"/>
          <a:stretch>
            <a:fillRect/>
          </a:stretch>
        </p:blipFill>
        <p:spPr>
          <a:xfrm>
            <a:off x="1211107" y="1660898"/>
            <a:ext cx="4493538" cy="3714828"/>
          </a:xfrm>
          <a:prstGeom prst="rect">
            <a:avLst/>
          </a:prstGeom>
        </p:spPr>
      </p:pic>
      <p:pic>
        <p:nvPicPr>
          <p:cNvPr id="21" name="图片 20" descr="图片包含 文本&#10;&#10;AI 生成的内容可能不正确。">
            <a:extLst>
              <a:ext uri="{FF2B5EF4-FFF2-40B4-BE49-F238E27FC236}">
                <a16:creationId xmlns:a16="http://schemas.microsoft.com/office/drawing/2014/main" id="{3C7C22D8-35E9-2F42-BFB9-DE1B741B9D28}"/>
              </a:ext>
            </a:extLst>
          </p:cNvPr>
          <p:cNvPicPr>
            <a:picLocks noChangeAspect="1"/>
          </p:cNvPicPr>
          <p:nvPr/>
        </p:nvPicPr>
        <p:blipFill>
          <a:blip r:embed="rId14"/>
          <a:stretch>
            <a:fillRect/>
          </a:stretch>
        </p:blipFill>
        <p:spPr>
          <a:xfrm>
            <a:off x="642744" y="1784319"/>
            <a:ext cx="5523150" cy="35914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3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10" presetClass="entr" presetSubtype="0" decel="10000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 from="0" to="1" calcmode="lin" valueType="num">
                                      <p:cBhvr>
                                        <p:cTn id="11" dur="500" fill="hold">
                                          <p:stCondLst>
                                            <p:cond delay="0"/>
                                          </p:stCondLst>
                                        </p:cTn>
                                        <p:tgtEl>
                                          <p:spTgt spid="2"/>
                                        </p:tgtEl>
                                        <p:attrNameLst>
                                          <p:attrName>style.opacity</p:attrName>
                                        </p:attrNameLst>
                                      </p:cBhvr>
                                    </p:anim>
                                    <p:anim to="" calcmode="lin" valueType="num">
                                      <p:cBhvr>
                                        <p:cTn id="12"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from="0" to="1" calcmode="lin" valueType="num">
                                      <p:cBhvr>
                                        <p:cTn id="15" dur="500" fill="hold">
                                          <p:stCondLst>
                                            <p:cond delay="0"/>
                                          </p:stCondLst>
                                        </p:cTn>
                                        <p:tgtEl>
                                          <p:spTgt spid="3"/>
                                        </p:tgtEl>
                                        <p:attrNameLst>
                                          <p:attrName>style.opacity</p:attrName>
                                        </p:attrNameLst>
                                      </p:cBhvr>
                                    </p:anim>
                                    <p:anim to="" calcmode="lin" valueType="num">
                                      <p:cBhvr>
                                        <p:cTn id="16"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from="0" to="1" calcmode="lin" valueType="num">
                                      <p:cBhvr>
                                        <p:cTn id="19" dur="500" fill="hold">
                                          <p:stCondLst>
                                            <p:cond delay="0"/>
                                          </p:stCondLst>
                                        </p:cTn>
                                        <p:tgtEl>
                                          <p:spTgt spid="5"/>
                                        </p:tgtEl>
                                        <p:attrNameLst>
                                          <p:attrName>style.opacity</p:attrName>
                                        </p:attrNameLst>
                                      </p:cBhvr>
                                    </p:anim>
                                    <p:anim to="" calcmode="lin" valueType="num">
                                      <p:cBhvr>
                                        <p:cTn id="20"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21" presetID="10" presetClass="entr" presetSubtype="0" decel="10000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5" presetID="10" presetClass="entr" presetSubtype="0" decel="100000"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 from="0" to="1" calcmode="lin" valueType="num">
                                      <p:cBhvr>
                                        <p:cTn id="27" dur="500" fill="hold">
                                          <p:stCondLst>
                                            <p:cond delay="0"/>
                                          </p:stCondLst>
                                        </p:cTn>
                                        <p:tgtEl>
                                          <p:spTgt spid="9"/>
                                        </p:tgtEl>
                                        <p:attrNameLst>
                                          <p:attrName>style.opacity</p:attrName>
                                        </p:attrNameLst>
                                      </p:cBhvr>
                                    </p:anim>
                                    <p:anim to="" calcmode="lin" valueType="num">
                                      <p:cBhvr>
                                        <p:cTn id="28"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nodeType="withEffect">
                                  <p:stCondLst>
                                    <p:cond delay="250"/>
                                  </p:stCondLst>
                                  <p:childTnLst>
                                    <p:set>
                                      <p:cBhvr>
                                        <p:cTn id="30" dur="1" fill="hold">
                                          <p:stCondLst>
                                            <p:cond delay="0"/>
                                          </p:stCondLst>
                                        </p:cTn>
                                        <p:tgtEl>
                                          <p:spTgt spid="10"/>
                                        </p:tgtEl>
                                        <p:attrNameLst>
                                          <p:attrName>style.visibility</p:attrName>
                                        </p:attrNameLst>
                                      </p:cBhvr>
                                      <p:to>
                                        <p:strVal val="visible"/>
                                      </p:to>
                                    </p:set>
                                    <p:anim from="0" to="1" calcmode="lin" valueType="num">
                                      <p:cBhvr>
                                        <p:cTn id="31" dur="500" fill="hold">
                                          <p:stCondLst>
                                            <p:cond delay="0"/>
                                          </p:stCondLst>
                                        </p:cTn>
                                        <p:tgtEl>
                                          <p:spTgt spid="10"/>
                                        </p:tgtEl>
                                        <p:attrNameLst>
                                          <p:attrName>style.opacity</p:attrName>
                                        </p:attrNameLst>
                                      </p:cBhvr>
                                    </p:anim>
                                    <p:anim to="" calcmode="lin" valueType="num">
                                      <p:cBhvr>
                                        <p:cTn id="32" dur="50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par>
                                <p:cTn id="33" presetID="10" presetClass="entr" presetSubtype="0" decel="10000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 from="0" to="1" calcmode="lin" valueType="num">
                                      <p:cBhvr>
                                        <p:cTn id="35" dur="500" fill="hold">
                                          <p:stCondLst>
                                            <p:cond delay="0"/>
                                          </p:stCondLst>
                                        </p:cTn>
                                        <p:tgtEl>
                                          <p:spTgt spid="13"/>
                                        </p:tgtEl>
                                        <p:attrNameLst>
                                          <p:attrName>style.opacity</p:attrName>
                                        </p:attrNameLst>
                                      </p:cBhvr>
                                    </p:anim>
                                    <p:anim to="" calcmode="lin" valueType="num">
                                      <p:cBhvr>
                                        <p:cTn id="36"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par>
                                <p:cTn id="37" presetID="10" presetClass="entr" presetSubtype="0" decel="100000" fill="hold" grpId="0" nodeType="withEffect">
                                  <p:stCondLst>
                                    <p:cond delay="250"/>
                                  </p:stCondLst>
                                  <p:childTnLst>
                                    <p:set>
                                      <p:cBhvr>
                                        <p:cTn id="38" dur="1" fill="hold">
                                          <p:stCondLst>
                                            <p:cond delay="0"/>
                                          </p:stCondLst>
                                        </p:cTn>
                                        <p:tgtEl>
                                          <p:spTgt spid="26"/>
                                        </p:tgtEl>
                                        <p:attrNameLst>
                                          <p:attrName>style.visibility</p:attrName>
                                        </p:attrNameLst>
                                      </p:cBhvr>
                                      <p:to>
                                        <p:strVal val="visible"/>
                                      </p:to>
                                    </p:set>
                                    <p:anim from="0" to="1" calcmode="lin" valueType="num">
                                      <p:cBhvr>
                                        <p:cTn id="39" dur="500" fill="hold">
                                          <p:stCondLst>
                                            <p:cond delay="0"/>
                                          </p:stCondLst>
                                        </p:cTn>
                                        <p:tgtEl>
                                          <p:spTgt spid="26"/>
                                        </p:tgtEl>
                                        <p:attrNameLst>
                                          <p:attrName>style.opacity</p:attrName>
                                        </p:attrNameLst>
                                      </p:cBhvr>
                                    </p:anim>
                                    <p:anim to="" calcmode="lin" valueType="num">
                                      <p:cBhvr>
                                        <p:cTn id="40" dur="500" fill="hold">
                                          <p:stCondLst>
                                            <p:cond delay="0"/>
                                          </p:stCondLst>
                                        </p:cTn>
                                        <p:tgtEl>
                                          <p:spTgt spid="26"/>
                                        </p:tgtEl>
                                        <p:attrNameLst>
                                          <p:attrName>ppt_x</p:attrName>
                                        </p:attrNameLst>
                                      </p:cBhvr>
                                      <p:tavLst>
                                        <p:tav tm="0" fmla="$">
                                          <p:val>
                                            <p:strVal val="#ppt_x+.05"/>
                                          </p:val>
                                        </p:tav>
                                        <p:tav tm="100000" fmla="$">
                                          <p:val>
                                            <p:strVal val="#ppt_x"/>
                                          </p:val>
                                        </p:tav>
                                      </p:tavLst>
                                    </p:anim>
                                  </p:childTnLst>
                                </p:cTn>
                              </p:par>
                              <p:par>
                                <p:cTn id="41" presetID="10" presetClass="entr" presetSubtype="0" decel="100000" fill="hold" grpId="0" nodeType="withEffect">
                                  <p:stCondLst>
                                    <p:cond delay="0"/>
                                  </p:stCondLst>
                                  <p:iterate type="lt">
                                    <p:tmPct val="10000"/>
                                  </p:iterate>
                                  <p:childTnLst>
                                    <p:set>
                                      <p:cBhvr>
                                        <p:cTn id="42" dur="1" fill="hold">
                                          <p:stCondLst>
                                            <p:cond delay="0"/>
                                          </p:stCondLst>
                                        </p:cTn>
                                        <p:tgtEl>
                                          <p:spTgt spid="18"/>
                                        </p:tgtEl>
                                        <p:attrNameLst>
                                          <p:attrName>style.visibility</p:attrName>
                                        </p:attrNameLst>
                                      </p:cBhvr>
                                      <p:to>
                                        <p:strVal val="visible"/>
                                      </p:to>
                                    </p:set>
                                    <p:anim from="0" to="1" calcmode="lin" valueType="num">
                                      <p:cBhvr>
                                        <p:cTn id="43" dur="500" fill="hold">
                                          <p:stCondLst>
                                            <p:cond delay="0"/>
                                          </p:stCondLst>
                                        </p:cTn>
                                        <p:tgtEl>
                                          <p:spTgt spid="18"/>
                                        </p:tgtEl>
                                        <p:attrNameLst>
                                          <p:attrName>style.opacity</p:attrName>
                                        </p:attrNameLst>
                                      </p:cBhvr>
                                    </p:anim>
                                    <p:anim to="" calcmode="lin" valueType="num">
                                      <p:cBhvr>
                                        <p:cTn id="44"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randombar(horizont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5" grpId="0" animBg="1"/>
      <p:bldP spid="9"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觅知网-不倒翁ID:189359941"/>
          <p:cNvCxnSpPr/>
          <p:nvPr>
            <p:custDataLst>
              <p:tags r:id="rId1"/>
            </p:custDataLst>
          </p:nvPr>
        </p:nvCxnSpPr>
        <p:spPr>
          <a:xfrm flipH="1">
            <a:off x="7149832" y="2636912"/>
            <a:ext cx="28962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2"/>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觅知网-不倒翁ID:189359941"/>
          <p:cNvSpPr txBox="1"/>
          <p:nvPr>
            <p:custDataLst>
              <p:tags r:id="rId3"/>
            </p:custDataLst>
          </p:nvPr>
        </p:nvSpPr>
        <p:spPr>
          <a:xfrm>
            <a:off x="1738053" y="3455147"/>
            <a:ext cx="878066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感谢老师</a:t>
            </a:r>
            <a:r>
              <a:rPr lang="zh-CN" altLang="en-US" sz="5400" dirty="0">
                <a:solidFill>
                  <a:schemeClr val="accent1"/>
                </a:solidFill>
                <a:latin typeface="Arial" panose="020B0604020202020204" pitchFamily="34" charset="0"/>
                <a:ea typeface="黑体" panose="02010609060101010101" pitchFamily="49" charset="-122"/>
                <a:cs typeface="思源黑体 CN Regular" panose="020B0500000000000000" charset="-122"/>
              </a:rPr>
              <a:t>和同学</a:t>
            </a:r>
            <a:r>
              <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们批评指正</a:t>
            </a:r>
          </a:p>
        </p:txBody>
      </p:sp>
      <p:sp>
        <p:nvSpPr>
          <p:cNvPr id="6" name="觅知网-不倒翁ID:189359941"/>
          <p:cNvSpPr txBox="1"/>
          <p:nvPr>
            <p:custDataLst>
              <p:tags r:id="rId4"/>
            </p:custDataLst>
          </p:nvPr>
        </p:nvSpPr>
        <p:spPr>
          <a:xfrm>
            <a:off x="4228104" y="2436857"/>
            <a:ext cx="3740104"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B295A"/>
                </a:solidFill>
                <a:effectLst/>
                <a:uLnTx/>
                <a:uFillTx/>
                <a:latin typeface="Arial" panose="020B0604020202020204" pitchFamily="34" charset="0"/>
                <a:ea typeface="黑体" panose="02010609060101010101" pitchFamily="49" charset="-122"/>
                <a:cs typeface="思源黑体 CN Regular" panose="020B0500000000000000" charset="-122"/>
              </a:rPr>
              <a:t>数字图像处理大作业</a:t>
            </a:r>
          </a:p>
        </p:txBody>
      </p:sp>
      <p:cxnSp>
        <p:nvCxnSpPr>
          <p:cNvPr id="7" name="觅知网-不倒翁ID:189359941"/>
          <p:cNvCxnSpPr>
            <a:stCxn id="4" idx="1"/>
          </p:cNvCxnSpPr>
          <p:nvPr>
            <p:custDataLst>
              <p:tags r:id="rId5"/>
            </p:custDataLst>
          </p:nvPr>
        </p:nvCxnSpPr>
        <p:spPr>
          <a:xfrm flipH="1">
            <a:off x="2150270" y="2636912"/>
            <a:ext cx="18618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2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23" name="图片 22" descr="/Users/apple/Library/Containers/com.kingsoft.wpsoffice.mac/Data/tmp/photoeditapp/20240623142656/temp.pngtemp"/>
          <p:cNvPicPr>
            <a:picLocks noChangeAspect="1"/>
          </p:cNvPicPr>
          <p:nvPr>
            <p:custDataLst>
              <p:tags r:id="rId6"/>
            </p:custDataLst>
          </p:nvPr>
        </p:nvPicPr>
        <p:blipFill>
          <a:blip r:embed="rId9"/>
          <a:stretch>
            <a:fillRect/>
          </a:stretch>
        </p:blipFill>
        <p:spPr>
          <a:xfrm>
            <a:off x="5375910" y="836930"/>
            <a:ext cx="1504950" cy="1524000"/>
          </a:xfrm>
          <a:prstGeom prst="rect">
            <a:avLst/>
          </a:prstGeom>
        </p:spPr>
      </p:pic>
      <p:grpSp>
        <p:nvGrpSpPr>
          <p:cNvPr id="13" name="觅知网-不倒翁ID:189359941">
            <a:extLst>
              <a:ext uri="{FF2B5EF4-FFF2-40B4-BE49-F238E27FC236}">
                <a16:creationId xmlns:a16="http://schemas.microsoft.com/office/drawing/2014/main" id="{B698D128-BCB7-587E-4BF8-8F53BDB7CAE5}"/>
              </a:ext>
            </a:extLst>
          </p:cNvPr>
          <p:cNvGrpSpPr/>
          <p:nvPr/>
        </p:nvGrpSpPr>
        <p:grpSpPr>
          <a:xfrm>
            <a:off x="8358977" y="5341717"/>
            <a:ext cx="2073607" cy="338842"/>
            <a:chOff x="1408086" y="5391371"/>
            <a:chExt cx="2073607" cy="338842"/>
          </a:xfrm>
        </p:grpSpPr>
        <p:sp>
          <p:nvSpPr>
            <p:cNvPr id="14" name="觅知网-不倒翁ID:189359941">
              <a:extLst>
                <a:ext uri="{FF2B5EF4-FFF2-40B4-BE49-F238E27FC236}">
                  <a16:creationId xmlns:a16="http://schemas.microsoft.com/office/drawing/2014/main" id="{64C08B77-59C8-C622-73DC-9AD580974072}"/>
                </a:ext>
              </a:extLst>
            </p:cNvPr>
            <p:cNvSpPr txBox="1"/>
            <p:nvPr/>
          </p:nvSpPr>
          <p:spPr>
            <a:xfrm>
              <a:off x="1675865" y="5391371"/>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日期</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2025.12.26</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5" name="觅知网-不倒翁ID:189359941">
              <a:extLst>
                <a:ext uri="{FF2B5EF4-FFF2-40B4-BE49-F238E27FC236}">
                  <a16:creationId xmlns:a16="http://schemas.microsoft.com/office/drawing/2014/main" id="{2BE637D7-1466-0164-1162-E7CFBD6E5CE2}"/>
                </a:ext>
              </a:extLst>
            </p:cNvPr>
            <p:cNvSpPr>
              <a:spLocks noChangeAspect="1"/>
            </p:cNvSpPr>
            <p:nvPr/>
          </p:nvSpPr>
          <p:spPr bwMode="auto">
            <a:xfrm>
              <a:off x="1408086"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5" name="觅知网-不倒翁ID:189359941">
              <a:extLst>
                <a:ext uri="{FF2B5EF4-FFF2-40B4-BE49-F238E27FC236}">
                  <a16:creationId xmlns:a16="http://schemas.microsoft.com/office/drawing/2014/main" id="{26F2F053-F685-A15A-A14A-6050E1138D63}"/>
                </a:ext>
              </a:extLst>
            </p:cNvPr>
            <p:cNvSpPr txBox="1"/>
            <p:nvPr/>
          </p:nvSpPr>
          <p:spPr>
            <a:xfrm>
              <a:off x="1900453" y="5401494"/>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26" name="觅知网-不倒翁ID:189359941">
            <a:extLst>
              <a:ext uri="{FF2B5EF4-FFF2-40B4-BE49-F238E27FC236}">
                <a16:creationId xmlns:a16="http://schemas.microsoft.com/office/drawing/2014/main" id="{BAE775D8-0301-DBCE-D431-FBA7803CBC1A}"/>
              </a:ext>
            </a:extLst>
          </p:cNvPr>
          <p:cNvGrpSpPr/>
          <p:nvPr/>
        </p:nvGrpSpPr>
        <p:grpSpPr>
          <a:xfrm>
            <a:off x="2108795" y="5335180"/>
            <a:ext cx="2541681" cy="351915"/>
            <a:chOff x="1662358" y="4152650"/>
            <a:chExt cx="2541681" cy="351915"/>
          </a:xfrm>
        </p:grpSpPr>
        <p:sp>
          <p:nvSpPr>
            <p:cNvPr id="27" name="觅知网-不倒翁ID:189359941">
              <a:extLst>
                <a:ext uri="{FF2B5EF4-FFF2-40B4-BE49-F238E27FC236}">
                  <a16:creationId xmlns:a16="http://schemas.microsoft.com/office/drawing/2014/main" id="{FF2B1C24-A575-C62B-BFE2-D9318DA3095C}"/>
                </a:ext>
              </a:extLst>
            </p:cNvPr>
            <p:cNvSpPr txBox="1"/>
            <p:nvPr/>
          </p:nvSpPr>
          <p:spPr>
            <a:xfrm>
              <a:off x="1930134" y="4175846"/>
              <a:ext cx="2273905"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汇报</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人：</a:t>
              </a: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汲浩冉</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 杨博文</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28" name="觅知网-不倒翁ID:189359941">
              <a:extLst>
                <a:ext uri="{FF2B5EF4-FFF2-40B4-BE49-F238E27FC236}">
                  <a16:creationId xmlns:a16="http://schemas.microsoft.com/office/drawing/2014/main" id="{65F7190B-B49C-E24A-9B4D-863F1A2C3BF2}"/>
                </a:ext>
              </a:extLst>
            </p:cNvPr>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9" name="觅知网-不倒翁ID:189359941">
              <a:extLst>
                <a:ext uri="{FF2B5EF4-FFF2-40B4-BE49-F238E27FC236}">
                  <a16:creationId xmlns:a16="http://schemas.microsoft.com/office/drawing/2014/main" id="{6272E4D6-BA3A-89D8-7B59-32D55FA5263F}"/>
                </a:ext>
              </a:extLst>
            </p:cNvPr>
            <p:cNvSpPr txBox="1"/>
            <p:nvPr/>
          </p:nvSpPr>
          <p:spPr>
            <a:xfrm>
              <a:off x="2718939" y="4175846"/>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30" name="觅知网-不倒翁ID:189359941">
            <a:extLst>
              <a:ext uri="{FF2B5EF4-FFF2-40B4-BE49-F238E27FC236}">
                <a16:creationId xmlns:a16="http://schemas.microsoft.com/office/drawing/2014/main" id="{1C13A034-0B2B-96C8-CA4D-A2844586B06A}"/>
              </a:ext>
            </a:extLst>
          </p:cNvPr>
          <p:cNvGrpSpPr/>
          <p:nvPr/>
        </p:nvGrpSpPr>
        <p:grpSpPr>
          <a:xfrm>
            <a:off x="4801373" y="5358376"/>
            <a:ext cx="3338970" cy="328398"/>
            <a:chOff x="5339870" y="5296822"/>
            <a:chExt cx="3338970" cy="328398"/>
          </a:xfrm>
        </p:grpSpPr>
        <p:sp>
          <p:nvSpPr>
            <p:cNvPr id="31" name="觅知网-不倒翁ID:189359941">
              <a:extLst>
                <a:ext uri="{FF2B5EF4-FFF2-40B4-BE49-F238E27FC236}">
                  <a16:creationId xmlns:a16="http://schemas.microsoft.com/office/drawing/2014/main" id="{92BC767D-B7EA-ABB6-EF06-7840B9132392}"/>
                </a:ext>
              </a:extLst>
            </p:cNvPr>
            <p:cNvSpPr txBox="1"/>
            <p:nvPr/>
          </p:nvSpPr>
          <p:spPr>
            <a:xfrm>
              <a:off x="5526489" y="5296822"/>
              <a:ext cx="3152351"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小组成员</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：杨博文 汲浩冉 张奕驰</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32" name="觅知网-不倒翁ID:189359941">
              <a:extLst>
                <a:ext uri="{FF2B5EF4-FFF2-40B4-BE49-F238E27FC236}">
                  <a16:creationId xmlns:a16="http://schemas.microsoft.com/office/drawing/2014/main" id="{A7421C8B-8DE9-1AFC-8B2F-60271C9BD6D0}"/>
                </a:ext>
              </a:extLst>
            </p:cNvPr>
            <p:cNvSpPr/>
            <p:nvPr/>
          </p:nvSpPr>
          <p:spPr>
            <a:xfrm>
              <a:off x="533987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310362" y="2659881"/>
            <a:ext cx="7571303"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数据集与实验设计</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第二部分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数据集来源</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058265" y="2202396"/>
            <a:ext cx="120236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觅知网-不倒翁ID:189359941"/>
          <p:cNvGrpSpPr/>
          <p:nvPr>
            <p:custDataLst>
              <p:tags r:id="rId1"/>
            </p:custDataLst>
          </p:nvPr>
        </p:nvGrpSpPr>
        <p:grpSpPr bwMode="auto">
          <a:xfrm>
            <a:off x="1534984" y="4551312"/>
            <a:ext cx="268527" cy="223519"/>
            <a:chOff x="0" y="0"/>
            <a:chExt cx="136" cy="110"/>
          </a:xfrm>
        </p:grpSpPr>
        <p:sp>
          <p:nvSpPr>
            <p:cNvPr id="5" name="觅知网-不倒翁ID:189359941"/>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sp>
        <p:nvSpPr>
          <p:cNvPr id="16" name="觅知网-不倒翁ID:189359941"/>
          <p:cNvSpPr/>
          <p:nvPr>
            <p:custDataLst>
              <p:tags r:id="rId2"/>
            </p:custDataLst>
          </p:nvPr>
        </p:nvSpPr>
        <p:spPr>
          <a:xfrm>
            <a:off x="2040572" y="1770792"/>
            <a:ext cx="9201374" cy="1612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sym typeface="+mn-ea"/>
            </a:endParaRPr>
          </a:p>
        </p:txBody>
      </p:sp>
      <p:sp>
        <p:nvSpPr>
          <p:cNvPr id="17" name="觅知网-不倒翁ID:189359941"/>
          <p:cNvSpPr/>
          <p:nvPr/>
        </p:nvSpPr>
        <p:spPr>
          <a:xfrm>
            <a:off x="871537" y="1721897"/>
            <a:ext cx="1775460" cy="17754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觅知网-不倒翁ID:189359941"/>
          <p:cNvSpPr txBox="1"/>
          <p:nvPr>
            <p:custDataLst>
              <p:tags r:id="rId3"/>
            </p:custDataLst>
          </p:nvPr>
        </p:nvSpPr>
        <p:spPr>
          <a:xfrm>
            <a:off x="2709041" y="1805891"/>
            <a:ext cx="8504633" cy="154151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1000"/>
              </a:spcAft>
              <a:buClrTx/>
              <a:buSzTx/>
              <a:buFontTx/>
              <a:buNone/>
              <a:defRPr/>
            </a:pP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数据集：</a:t>
            </a:r>
            <a:r>
              <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Data Science Bowl 2018</a:t>
            </a:r>
          </a:p>
          <a:p>
            <a:pPr marL="0" marR="0" lvl="0" indent="0" algn="l" defTabSz="914400" rtl="0" eaLnBrk="1" fontAlgn="auto" latinLnBrk="0" hangingPunct="1">
              <a:lnSpc>
                <a:spcPct val="150000"/>
              </a:lnSpc>
              <a:spcBef>
                <a:spcPts val="0"/>
              </a:spcBef>
              <a:spcAft>
                <a:spcPts val="1000"/>
              </a:spcAft>
              <a:buClrTx/>
              <a:buSzTx/>
              <a:buFontTx/>
              <a:buNone/>
              <a:defRPr/>
            </a:pP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来源：</a:t>
            </a:r>
            <a:r>
              <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Kaggle</a:t>
            </a: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竞赛公开数据</a:t>
            </a:r>
            <a:endPar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endParaRPr>
          </a:p>
          <a:p>
            <a:pPr marL="0" marR="0" lvl="0" indent="0" algn="l" defTabSz="914400" rtl="0" eaLnBrk="1" fontAlgn="auto" latinLnBrk="0" hangingPunct="1">
              <a:lnSpc>
                <a:spcPct val="150000"/>
              </a:lnSpc>
              <a:spcBef>
                <a:spcPts val="0"/>
              </a:spcBef>
              <a:spcAft>
                <a:spcPts val="1000"/>
              </a:spcAft>
              <a:buClrTx/>
              <a:buSzTx/>
              <a:buFontTx/>
              <a:buNone/>
              <a:defRPr/>
            </a:pPr>
            <a:r>
              <a:rPr lang="zh-CN" altLang="en-US" noProof="0" dirty="0">
                <a:solidFill>
                  <a:srgbClr val="FFFFFF"/>
                </a:solidFill>
                <a:latin typeface="Arial" panose="020B0604020202020204" pitchFamily="34" charset="0"/>
                <a:ea typeface="黑体" panose="02010609060101010101" pitchFamily="49" charset="-122"/>
                <a:cs typeface="思源黑体 CN Regular" panose="020B0500000000000000" charset="-122"/>
                <a:sym typeface="+mn-ea"/>
              </a:rPr>
              <a:t>数据</a:t>
            </a:r>
            <a:r>
              <a:rPr lang="zh-CN" altLang="en-US" dirty="0">
                <a:solidFill>
                  <a:srgbClr val="FFFFFF"/>
                </a:solidFill>
                <a:latin typeface="Arial" panose="020B0604020202020204" pitchFamily="34" charset="0"/>
                <a:ea typeface="黑体" panose="02010609060101010101" pitchFamily="49" charset="-122"/>
                <a:cs typeface="思源黑体 CN Regular" panose="020B0500000000000000" charset="-122"/>
                <a:sym typeface="+mn-ea"/>
              </a:rPr>
              <a:t>集特点：图像来源于多种显微镜成像技术、标注信息像素级细胞核掩码</a:t>
            </a:r>
            <a:endPar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endParaRPr>
          </a:p>
        </p:txBody>
      </p:sp>
      <p:pic>
        <p:nvPicPr>
          <p:cNvPr id="29" name="图片 28" descr="北师大"/>
          <p:cNvPicPr>
            <a:picLocks noChangeAspect="1"/>
          </p:cNvPicPr>
          <p:nvPr>
            <p:custDataLst>
              <p:tags r:id="rId4"/>
            </p:custDataLst>
          </p:nvPr>
        </p:nvPicPr>
        <p:blipFill>
          <a:blip r:embed="rId7"/>
          <a:stretch>
            <a:fillRect/>
          </a:stretch>
        </p:blipFill>
        <p:spPr>
          <a:xfrm>
            <a:off x="9120505" y="554355"/>
            <a:ext cx="2446020" cy="549910"/>
          </a:xfrm>
          <a:prstGeom prst="rect">
            <a:avLst/>
          </a:prstGeom>
        </p:spPr>
      </p:pic>
      <p:sp>
        <p:nvSpPr>
          <p:cNvPr id="21" name="矩形: 圆角 497">
            <a:extLst>
              <a:ext uri="{FF2B5EF4-FFF2-40B4-BE49-F238E27FC236}">
                <a16:creationId xmlns:a16="http://schemas.microsoft.com/office/drawing/2014/main" id="{DF7D861A-BF58-A08F-8015-7E45FE8078E1}"/>
              </a:ext>
            </a:extLst>
          </p:cNvPr>
          <p:cNvSpPr>
            <a:spLocks noChangeAspect="1"/>
          </p:cNvSpPr>
          <p:nvPr/>
        </p:nvSpPr>
        <p:spPr>
          <a:xfrm>
            <a:off x="933581" y="1771634"/>
            <a:ext cx="1684575" cy="1684575"/>
          </a:xfrm>
          <a:prstGeom prst="roundRect">
            <a:avLst>
              <a:gd name="adj" fmla="val 50000"/>
            </a:avLst>
          </a:prstGeom>
          <a:solidFill>
            <a:schemeClr val="bg1">
              <a:alpha val="30000"/>
            </a:schemeClr>
          </a:solidFill>
          <a:ln w="38100" cap="flat">
            <a:solidFill>
              <a:srgbClr val="344778"/>
            </a:solidFill>
            <a:prstDash val="solid"/>
            <a:miter/>
          </a:ln>
        </p:spPr>
        <p:txBody>
          <a:bodyPr lIns="108000" tIns="108000" rIns="108000" bIns="108000"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030" name="Picture 6">
            <a:extLst>
              <a:ext uri="{FF2B5EF4-FFF2-40B4-BE49-F238E27FC236}">
                <a16:creationId xmlns:a16="http://schemas.microsoft.com/office/drawing/2014/main" id="{E8C082D0-90D2-3307-9A99-AC59A8C5FBE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054" y="2257865"/>
            <a:ext cx="1680121" cy="7638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E77D080F-6F1D-742E-1692-5B98795B04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8260" y="3644996"/>
            <a:ext cx="1870038" cy="1870038"/>
          </a:xfrm>
          <a:prstGeom prst="rect">
            <a:avLst/>
          </a:prstGeom>
        </p:spPr>
      </p:pic>
      <p:pic>
        <p:nvPicPr>
          <p:cNvPr id="32" name="图片 31">
            <a:extLst>
              <a:ext uri="{FF2B5EF4-FFF2-40B4-BE49-F238E27FC236}">
                <a16:creationId xmlns:a16="http://schemas.microsoft.com/office/drawing/2014/main" id="{1A043464-FA37-D6AB-4F52-3536F9F8A0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9140" y="3644996"/>
            <a:ext cx="2337548" cy="1870039"/>
          </a:xfrm>
          <a:prstGeom prst="rect">
            <a:avLst/>
          </a:prstGeom>
        </p:spPr>
      </p:pic>
      <p:pic>
        <p:nvPicPr>
          <p:cNvPr id="34" name="图片 33">
            <a:extLst>
              <a:ext uri="{FF2B5EF4-FFF2-40B4-BE49-F238E27FC236}">
                <a16:creationId xmlns:a16="http://schemas.microsoft.com/office/drawing/2014/main" id="{AD565A3B-FFAD-7C32-656F-08A6C211DD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09870" y="3644998"/>
            <a:ext cx="2502973" cy="1870037"/>
          </a:xfrm>
          <a:prstGeom prst="rect">
            <a:avLst/>
          </a:prstGeom>
        </p:spPr>
      </p:pic>
      <p:pic>
        <p:nvPicPr>
          <p:cNvPr id="36" name="图片 35">
            <a:extLst>
              <a:ext uri="{FF2B5EF4-FFF2-40B4-BE49-F238E27FC236}">
                <a16:creationId xmlns:a16="http://schemas.microsoft.com/office/drawing/2014/main" id="{C815D09F-1348-85E8-82F3-2A248B47B8E3}"/>
              </a:ext>
            </a:extLst>
          </p:cNvPr>
          <p:cNvPicPr>
            <a:picLocks/>
          </p:cNvPicPr>
          <p:nvPr/>
        </p:nvPicPr>
        <p:blipFill>
          <a:blip r:embed="rId12" cstate="print">
            <a:extLst>
              <a:ext uri="{28A0092B-C50C-407E-A947-70E740481C1C}">
                <a14:useLocalDpi xmlns:a14="http://schemas.microsoft.com/office/drawing/2010/main" val="0"/>
              </a:ext>
            </a:extLst>
          </a:blip>
          <a:srcRect t="6105" r="18991"/>
          <a:stretch>
            <a:fillRect/>
          </a:stretch>
        </p:blipFill>
        <p:spPr>
          <a:xfrm>
            <a:off x="8288536" y="3644998"/>
            <a:ext cx="2925138" cy="1870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10000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fill="hold">
                                          <p:stCondLst>
                                            <p:cond delay="0"/>
                                          </p:stCondLst>
                                        </p:cTn>
                                        <p:tgtEl>
                                          <p:spTgt spid="1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fill="hold">
                                          <p:stCondLst>
                                            <p:cond delay="0"/>
                                          </p:stCondLst>
                                        </p:cTn>
                                        <p:tgtEl>
                                          <p:spTgt spid="23"/>
                                        </p:tgtEl>
                                      </p:cBhvr>
                                    </p:animEffect>
                                  </p:childTnLst>
                                </p:cTn>
                              </p:par>
                              <p:par>
                                <p:cTn id="15" presetID="10" presetClass="entr" presetSubtype="0" decel="100000" fill="hold" grpId="0" nodeType="with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 from="0" to="1" calcmode="lin" valueType="num">
                                      <p:cBhvr>
                                        <p:cTn id="17" dur="500" fill="hold">
                                          <p:stCondLst>
                                            <p:cond delay="0"/>
                                          </p:stCondLst>
                                        </p:cTn>
                                        <p:tgtEl>
                                          <p:spTgt spid="18"/>
                                        </p:tgtEl>
                                        <p:attrNameLst>
                                          <p:attrName>style.opacity</p:attrName>
                                        </p:attrNameLst>
                                      </p:cBhvr>
                                    </p:anim>
                                    <p:anim to="" calcmode="lin" valueType="num">
                                      <p:cBhvr>
                                        <p:cTn id="1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9" presetID="22" presetClass="entr" presetSubtype="4"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wipe(down)">
                                      <p:cBhvr>
                                        <p:cTn id="21" dur="500"/>
                                        <p:tgtEl>
                                          <p:spTgt spid="1030"/>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circle(in)">
                                      <p:cBhvr>
                                        <p:cTn id="26" dur="2000"/>
                                        <p:tgtEl>
                                          <p:spTgt spid="32"/>
                                        </p:tgtEl>
                                      </p:cBhvr>
                                    </p:animEffect>
                                  </p:childTnLst>
                                </p:cTn>
                              </p:par>
                              <p:par>
                                <p:cTn id="27" presetID="6" presetClass="entr" presetSubtype="16"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circle(in)">
                                      <p:cBhvr>
                                        <p:cTn id="29" dur="2000"/>
                                        <p:tgtEl>
                                          <p:spTgt spid="30"/>
                                        </p:tgtEl>
                                      </p:cBhvr>
                                    </p:animEffect>
                                  </p:childTnLst>
                                </p:cTn>
                              </p:par>
                              <p:par>
                                <p:cTn id="30" presetID="6" presetClass="entr" presetSubtype="16"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circle(in)">
                                      <p:cBhvr>
                                        <p:cTn id="32" dur="2000"/>
                                        <p:tgtEl>
                                          <p:spTgt spid="34"/>
                                        </p:tgtEl>
                                      </p:cBhvr>
                                    </p:animEffect>
                                  </p:childTnLst>
                                </p:cTn>
                              </p:par>
                              <p:par>
                                <p:cTn id="33" presetID="6" presetClass="entr" presetSubtype="16"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circle(in)">
                                      <p:cBhvr>
                                        <p:cTn id="35"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3397E-7D30-A448-58F6-61E1A9F4A20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2A27C73-84F0-FA7F-ED04-DEF503A11D80}"/>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05E6E5E0-0E41-A0EB-D7C9-A284EC23005D}"/>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3C255596-C9D8-3DBC-2B6F-BE8BA5DA828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21467D1D-79C6-8350-CCDD-8AE66CA87BF3}"/>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9813A42A-5B66-7C1B-F39B-EA5CEFD684FC}"/>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1CF639F5-7DEC-F734-F448-4C496184823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45F942DB-C036-F9EE-3C80-4660AC4640DE}"/>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26A346ED-82D6-D211-4041-C7AB867A99F6}"/>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E4846C51-BEFD-C859-2C01-85956E69DF73}"/>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4FAEF6C7-AB85-B02F-D8F9-C48F076C66E4}"/>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7DD20566-CEBF-287C-77FE-B014BD18D1EC}"/>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70448B0-306A-C435-6036-CEF177089E0D}"/>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5DD025D-1204-8D1A-7A4D-C732AB623F83}"/>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3FDEDC34-9F7F-D91A-3637-17CE35036EB9}"/>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1506E791-6940-42F2-5940-4521129CBF53}"/>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AA3A01E9-D571-2CF4-F953-F986AE2D6FD6}"/>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63608E09-66DB-9AE4-7F46-C9EB9FE3E323}"/>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ABB1D53E-6BD8-78B5-E34C-64AE14F2622D}"/>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5101B4A8-4304-6BF6-F4E3-1E460577174B}"/>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sp>
        <p:nvSpPr>
          <p:cNvPr id="40" name="矩形: 圆角 68">
            <a:extLst>
              <a:ext uri="{FF2B5EF4-FFF2-40B4-BE49-F238E27FC236}">
                <a16:creationId xmlns:a16="http://schemas.microsoft.com/office/drawing/2014/main" id="{FEC97A62-F9BB-6E8F-C7E9-72CAE144C6C2}"/>
              </a:ext>
            </a:extLst>
          </p:cNvPr>
          <p:cNvSpPr/>
          <p:nvPr/>
        </p:nvSpPr>
        <p:spPr>
          <a:xfrm>
            <a:off x="8040217" y="3048787"/>
            <a:ext cx="576063"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形态</a:t>
            </a:r>
          </a:p>
        </p:txBody>
      </p:sp>
      <p:cxnSp>
        <p:nvCxnSpPr>
          <p:cNvPr id="42" name="直接箭头连接符 41">
            <a:extLst>
              <a:ext uri="{FF2B5EF4-FFF2-40B4-BE49-F238E27FC236}">
                <a16:creationId xmlns:a16="http://schemas.microsoft.com/office/drawing/2014/main" id="{DCA15D42-CB6B-58FE-5229-293F597DC9F5}"/>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D858875-589C-DC6C-8E5D-3C7604212F3B}"/>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C66C3BD-5D99-8EE4-98F9-3BCC80EC5921}"/>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9CCB35E-643C-4401-4FD9-422A5C5DA994}"/>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F55AACA-4F02-30ED-5721-24CD7E9C1A0F}"/>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6D061E4A-2D6A-8304-25ED-5E1DB6989377}"/>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6B61F51-53EE-C167-D928-FD64F53DF74B}"/>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18F2736-63D1-B26D-1867-2ED7259D4C2C}"/>
              </a:ext>
            </a:extLst>
          </p:cNvPr>
          <p:cNvCxnSpPr>
            <a:cxnSpLocks/>
          </p:cNvCxnSpPr>
          <p:nvPr/>
        </p:nvCxnSpPr>
        <p:spPr>
          <a:xfrm flipH="1">
            <a:off x="6443367" y="2343687"/>
            <a:ext cx="676292" cy="564312"/>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A635696-1B62-95A6-A44C-C09AAC3877A2}"/>
              </a:ext>
            </a:extLst>
          </p:cNvPr>
          <p:cNvCxnSpPr>
            <a:cxnSpLocks/>
            <a:stCxn id="34" idx="3"/>
            <a:endCxn id="39" idx="1"/>
          </p:cNvCxnSpPr>
          <p:nvPr/>
        </p:nvCxnSpPr>
        <p:spPr>
          <a:xfrm flipV="1">
            <a:off x="6594355" y="2650438"/>
            <a:ext cx="1445864" cy="426041"/>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EF85E0C7-458C-694E-27AF-46331CAFE5B0}"/>
              </a:ext>
            </a:extLst>
          </p:cNvPr>
          <p:cNvCxnSpPr>
            <a:cxnSpLocks/>
            <a:endCxn id="37" idx="0"/>
          </p:cNvCxnSpPr>
          <p:nvPr/>
        </p:nvCxnSpPr>
        <p:spPr>
          <a:xfrm flipH="1">
            <a:off x="7698653" y="2887603"/>
            <a:ext cx="507854" cy="878575"/>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ED1366E2-9737-E54B-20A9-ED366E6BDB1E}"/>
              </a:ext>
            </a:extLst>
          </p:cNvPr>
          <p:cNvCxnSpPr>
            <a:cxnSpLocks/>
          </p:cNvCxnSpPr>
          <p:nvPr/>
        </p:nvCxnSpPr>
        <p:spPr>
          <a:xfrm flipH="1">
            <a:off x="7858474" y="3424570"/>
            <a:ext cx="225099" cy="331441"/>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箭头: 右弧形 90">
            <a:extLst>
              <a:ext uri="{FF2B5EF4-FFF2-40B4-BE49-F238E27FC236}">
                <a16:creationId xmlns:a16="http://schemas.microsoft.com/office/drawing/2014/main" id="{1EE7D6A2-FE93-F3DF-C393-8369AE9FB106}"/>
              </a:ext>
            </a:extLst>
          </p:cNvPr>
          <p:cNvSpPr/>
          <p:nvPr/>
        </p:nvSpPr>
        <p:spPr>
          <a:xfrm>
            <a:off x="8616280" y="2619282"/>
            <a:ext cx="347861" cy="809714"/>
          </a:xfrm>
          <a:prstGeom prst="curvedLeftArrow">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2" name="直接箭头连接符 91">
            <a:extLst>
              <a:ext uri="{FF2B5EF4-FFF2-40B4-BE49-F238E27FC236}">
                <a16:creationId xmlns:a16="http://schemas.microsoft.com/office/drawing/2014/main" id="{0391297C-FC96-FB3A-9B3B-594B37711300}"/>
              </a:ext>
            </a:extLst>
          </p:cNvPr>
          <p:cNvCxnSpPr>
            <a:cxnSpLocks/>
          </p:cNvCxnSpPr>
          <p:nvPr/>
        </p:nvCxnSpPr>
        <p:spPr>
          <a:xfrm flipH="1">
            <a:off x="6577327" y="2358737"/>
            <a:ext cx="676292" cy="56431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31F14E9-C7B2-7F01-4281-440A13B53F4B}"/>
              </a:ext>
            </a:extLst>
          </p:cNvPr>
          <p:cNvCxnSpPr>
            <a:cxnSpLocks/>
          </p:cNvCxnSpPr>
          <p:nvPr/>
        </p:nvCxnSpPr>
        <p:spPr>
          <a:xfrm flipV="1">
            <a:off x="6595027" y="2551356"/>
            <a:ext cx="1482184" cy="42604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928D1AE-015B-4003-99A0-E4A2A6C63F7D}"/>
              </a:ext>
            </a:extLst>
          </p:cNvPr>
          <p:cNvCxnSpPr>
            <a:cxnSpLocks/>
          </p:cNvCxnSpPr>
          <p:nvPr/>
        </p:nvCxnSpPr>
        <p:spPr>
          <a:xfrm flipH="1">
            <a:off x="6719245" y="2819550"/>
            <a:ext cx="1390556" cy="94662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0A64023E-5D24-34B3-2635-C6121A2F206A}"/>
              </a:ext>
            </a:extLst>
          </p:cNvPr>
          <p:cNvCxnSpPr>
            <a:cxnSpLocks/>
          </p:cNvCxnSpPr>
          <p:nvPr/>
        </p:nvCxnSpPr>
        <p:spPr>
          <a:xfrm>
            <a:off x="6345890" y="4142592"/>
            <a:ext cx="0" cy="4147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FD225F5-3C54-2D90-54FF-6DCF88B13497}"/>
              </a:ext>
            </a:extLst>
          </p:cNvPr>
          <p:cNvCxnSpPr>
            <a:cxnSpLocks/>
          </p:cNvCxnSpPr>
          <p:nvPr/>
        </p:nvCxnSpPr>
        <p:spPr>
          <a:xfrm>
            <a:off x="7858474" y="4135658"/>
            <a:ext cx="0" cy="421654"/>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7AE1E64-7945-7C9D-4BBD-5D933DB8CEC8}"/>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3D205C2A-87A5-343D-8D93-235AD47FB2F9}"/>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FBE36C17-1AB9-733E-7587-28FFF1438343}"/>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EEAB660-45A1-DFAE-F3A9-127912A91D97}"/>
              </a:ext>
            </a:extLst>
          </p:cNvPr>
          <p:cNvCxnSpPr>
            <a:cxnSpLocks/>
          </p:cNvCxnSpPr>
          <p:nvPr/>
        </p:nvCxnSpPr>
        <p:spPr>
          <a:xfrm flipH="1">
            <a:off x="6269670" y="2342841"/>
            <a:ext cx="696972" cy="55859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3E99655A-5756-DAAB-539A-23ABB649003E}"/>
              </a:ext>
            </a:extLst>
          </p:cNvPr>
          <p:cNvCxnSpPr>
            <a:cxnSpLocks/>
          </p:cNvCxnSpPr>
          <p:nvPr/>
        </p:nvCxnSpPr>
        <p:spPr>
          <a:xfrm flipH="1">
            <a:off x="5057840" y="3262546"/>
            <a:ext cx="550963" cy="49718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02C8670-0EAA-E23A-9804-2427DDCB4EB7}"/>
              </a:ext>
            </a:extLst>
          </p:cNvPr>
          <p:cNvCxnSpPr>
            <a:cxnSpLocks/>
          </p:cNvCxnSpPr>
          <p:nvPr/>
        </p:nvCxnSpPr>
        <p:spPr>
          <a:xfrm>
            <a:off x="5024482" y="4142592"/>
            <a:ext cx="0" cy="395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4C7F993-828E-1C84-FDC5-46635ADDC000}"/>
              </a:ext>
            </a:extLst>
          </p:cNvPr>
          <p:cNvCxnSpPr>
            <a:cxnSpLocks/>
          </p:cNvCxnSpPr>
          <p:nvPr/>
        </p:nvCxnSpPr>
        <p:spPr>
          <a:xfrm flipH="1">
            <a:off x="5274855" y="2758442"/>
            <a:ext cx="2795993" cy="104624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9DBDF73C-DC2C-26B3-8E65-26BA2DC1C313}"/>
              </a:ext>
            </a:extLst>
          </p:cNvPr>
          <p:cNvCxnSpPr>
            <a:cxnSpLocks/>
          </p:cNvCxnSpPr>
          <p:nvPr/>
        </p:nvCxnSpPr>
        <p:spPr>
          <a:xfrm>
            <a:off x="5126694" y="4135658"/>
            <a:ext cx="0" cy="40225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134">
            <a:extLst>
              <a:ext uri="{FF2B5EF4-FFF2-40B4-BE49-F238E27FC236}">
                <a16:creationId xmlns:a16="http://schemas.microsoft.com/office/drawing/2014/main" id="{C2730C95-BB9A-A34A-8695-31DF8910418D}"/>
              </a:ext>
            </a:extLst>
          </p:cNvPr>
          <p:cNvCxnSpPr>
            <a:cxnSpLocks/>
          </p:cNvCxnSpPr>
          <p:nvPr/>
        </p:nvCxnSpPr>
        <p:spPr>
          <a:xfrm flipH="1">
            <a:off x="5881670" y="3262123"/>
            <a:ext cx="8523" cy="53466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136">
            <a:extLst>
              <a:ext uri="{FF2B5EF4-FFF2-40B4-BE49-F238E27FC236}">
                <a16:creationId xmlns:a16="http://schemas.microsoft.com/office/drawing/2014/main" id="{F5AC0BBF-C28A-E443-86EF-8B8E2C179390}"/>
              </a:ext>
            </a:extLst>
          </p:cNvPr>
          <p:cNvCxnSpPr>
            <a:cxnSpLocks/>
          </p:cNvCxnSpPr>
          <p:nvPr/>
        </p:nvCxnSpPr>
        <p:spPr>
          <a:xfrm>
            <a:off x="5881670" y="4142592"/>
            <a:ext cx="0" cy="395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0448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797944" y="2659881"/>
            <a:ext cx="4596130"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solidFill>
                  <a:schemeClr val="accent1"/>
                </a:solidFill>
                <a:latin typeface="Arial" panose="020B0604020202020204" pitchFamily="34" charset="0"/>
                <a:ea typeface="黑体" panose="02010609060101010101" pitchFamily="49" charset="-122"/>
                <a:cs typeface="+mn-ea"/>
                <a:sym typeface="+mn-lt"/>
              </a:rPr>
              <a:t>OTSU</a:t>
            </a:r>
            <a:r>
              <a:rPr lang="zh-CN" altLang="en-US" sz="7200" dirty="0">
                <a:solidFill>
                  <a:schemeClr val="accent1"/>
                </a:solidFill>
                <a:latin typeface="Arial" panose="020B0604020202020204" pitchFamily="34" charset="0"/>
                <a:ea typeface="黑体" panose="02010609060101010101" pitchFamily="49" charset="-122"/>
                <a:cs typeface="+mn-ea"/>
                <a:sym typeface="+mn-lt"/>
              </a:rPr>
              <a:t>算法</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第三部分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算法概述</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p:cNvSpPr txBox="1">
            <a:spLocks noChangeArrowheads="1"/>
          </p:cNvSpPr>
          <p:nvPr>
            <p:custDataLst>
              <p:tags r:id="rId2"/>
            </p:custDataLst>
          </p:nvPr>
        </p:nvSpPr>
        <p:spPr bwMode="auto">
          <a:xfrm>
            <a:off x="1691363" y="2526600"/>
            <a:ext cx="6928804" cy="67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pPr>
            <a:r>
              <a:rPr lang="en-US" altLang="zh-CN" sz="1400" dirty="0">
                <a:latin typeface="Arial" panose="020B0604020202020204" pitchFamily="34" charset="0"/>
                <a:ea typeface="黑体" panose="02010609060101010101" pitchFamily="49" charset="-122"/>
                <a:cs typeface="思源黑体 CN Regular" panose="020B0500000000000000" charset="-122"/>
              </a:rPr>
              <a:t>OTSU</a:t>
            </a:r>
            <a:r>
              <a:rPr lang="zh-CN" altLang="en-US" sz="1400" dirty="0">
                <a:latin typeface="Arial" panose="020B0604020202020204" pitchFamily="34" charset="0"/>
                <a:ea typeface="黑体" panose="02010609060101010101" pitchFamily="49" charset="-122"/>
                <a:cs typeface="思源黑体 CN Regular" panose="020B0500000000000000" charset="-122"/>
              </a:rPr>
              <a:t>算法是基于图像的灰度直方图，寻找一个最佳阈值，将图像像素分为前景（目标）和背景两类，使得两类之间的方差最大（即区分度最高），从而实现最佳的分割效果</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3" name="觅知网-不倒翁ID:189359941"/>
          <p:cNvSpPr txBox="1">
            <a:spLocks noChangeArrowheads="1"/>
          </p:cNvSpPr>
          <p:nvPr>
            <p:custDataLst>
              <p:tags r:id="rId3"/>
            </p:custDataLst>
          </p:nvPr>
        </p:nvSpPr>
        <p:spPr bwMode="auto">
          <a:xfrm>
            <a:off x="1691363" y="3429000"/>
            <a:ext cx="6928804" cy="229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优点：</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无需人工设置阈值；</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只需遍历灰度直方图一次</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适用于前景与背景灰度对比明显的图像</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缺点：如果图像灰度分布均匀或者噪声较大，效果会变差</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4" name="觅知网-不倒翁ID:189359941"/>
          <p:cNvSpPr txBox="1"/>
          <p:nvPr>
            <p:custDataLst>
              <p:tags r:id="rId4"/>
            </p:custDataLst>
          </p:nvPr>
        </p:nvSpPr>
        <p:spPr>
          <a:xfrm>
            <a:off x="1691363" y="1878584"/>
            <a:ext cx="1899879" cy="523220"/>
          </a:xfrm>
          <a:prstGeom prst="rect">
            <a:avLst/>
          </a:prstGeom>
          <a:noFill/>
        </p:spPr>
        <p:txBody>
          <a:bodyPr wrap="none" rtlCol="0">
            <a:spAutoFit/>
          </a:bodyPr>
          <a:lstStyle/>
          <a:p>
            <a:r>
              <a:rPr kumimoji="1" lang="en-US" altLang="zh-CN"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kumimoji="1" lang="zh-CN" altLang="en-US"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a:t>
            </a:r>
          </a:p>
        </p:txBody>
      </p:sp>
      <p:sp>
        <p:nvSpPr>
          <p:cNvPr id="6" name="觅知网-不倒翁ID:189359941"/>
          <p:cNvSpPr/>
          <p:nvPr>
            <p:custDataLst>
              <p:tags r:id="rId5"/>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p:cNvPicPr>
            <a:picLocks noChangeAspect="1"/>
          </p:cNvPicPr>
          <p:nvPr>
            <p:custDataLst>
              <p:tags r:id="rId6"/>
            </p:custDataLst>
          </p:nvPr>
        </p:nvPicPr>
        <p:blipFill>
          <a:blip r:embed="rId9"/>
          <a:stretch>
            <a:fillRect/>
          </a:stretch>
        </p:blipFill>
        <p:spPr>
          <a:xfrm>
            <a:off x="9120505" y="554355"/>
            <a:ext cx="2446020" cy="549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from="0" to="1" calcmode="lin" valueType="num">
                                      <p:cBhvr>
                                        <p:cTn id="19" dur="500" fill="hold">
                                          <p:stCondLst>
                                            <p:cond delay="0"/>
                                          </p:stCondLst>
                                        </p:cTn>
                                        <p:tgtEl>
                                          <p:spTgt spid="18"/>
                                        </p:tgtEl>
                                        <p:attrNameLst>
                                          <p:attrName>style.opacity</p:attrName>
                                        </p:attrNameLst>
                                      </p:cBhvr>
                                    </p:anim>
                                    <p:anim to="" calcmode="lin" valueType="num">
                                      <p:cBhvr>
                                        <p:cTn id="2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1" presetID="0" presetClass="entr" presetSubtype="0" decel="10000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4" grpId="0"/>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YxMmJlZDU2ZGMzN2IyZjY5N2I5YzcxNzkxZDc3Mz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0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0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03.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8,&quot;nativeid&quot;:10,&quot;isexit&quot;:0,&quot;bhvcode&quot;:&quot;spp&quot;,&quot;oindex&quot;:3,&quot;autoReverse&quot;:false,&quot;isClickTriggered&quot;:false,&quot;rangedatastart&quot;:0.0,&quot;rangedataend&quot;:0.5}"/>
  <p:tag name="ESO0000800343" val="OLDID"/>
  <p:tag name="ESO0000300333" val="OLDID"/>
  <p:tag name="ESE00002" val="{&quot;index&quot;:2,&quot;name&quot;:null,&quot;color&quot;:0,&quot;uid&quot;:2,&quot;displayname&quot;:&quot;单击此处输入你的正文,文字是您思想的提炼,为了最终演示发布的良好效果,请尽量言简意赅的阐述观点；以便观者可以准确理解您所传达的信息。&quot;,&quot;abstypecode&quot;:0,&quot;spid&quot;:3,&quot;nativeid&quot;:10,&quot;isexit&quot;:0,&quot;bhvcode&quot;:&quot;spp&quot;,&quot;oindex&quot;:2,&quot;autoReverse&quot;:false,&quot;isClickTriggered&quot;:false,&quot;rangedatastart&quot;:1.5,&quot;rangedataend&quot;:2.0}"/>
</p:tagLst>
</file>

<file path=ppt/tags/tag10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0,&quot;nativeid&quot;:10,&quot;isexit&quot;:0,&quot;bhvcode&quot;:&quot;spp&quot;,&quot;oindex&quot;:6,&quot;autoReverse&quot;:false,&quot;isClickTriggered&quot;:false,&quot;rangedatastart&quot;:0.0,&quot;rangedataend&quot;:0.5}"/>
  <p:tag name="ESO0001000343" val="OLDID"/>
  <p:tag name="ESE00004" val="{&quot;index&quot;:4,&quot;name&quot;:null,&quot;color&quot;:0,&quot;uid&quot;:4,&quot;displayname&quot;:&quot;请添加小标题&quot;,&quot;abstypecode&quot;:0,&quot;spid&quot;:10,&quot;nativeid&quot;:10,&quot;isexit&quot;:0,&quot;bhvcode&quot;:&quot;spp&quot;,&quot;oindex&quot;:4,&quot;autoReverse&quot;:false,&quot;isClickTriggered&quot;:false,&quot;rangedatastart&quot;:0.0,&quot;rangedataend&quot;:0.5}"/>
  <p:tag name="ESE00002" val="{&quot;index&quot;:2,&quot;name&quot;:null,&quot;color&quot;:0,&quot;uid&quot;:2,&quot;displayname&quot;:&quot;请添加小标题&quot;,&quot;abstypecode&quot;:0,&quot;spid&quot;:10,&quot;nativeid&quot;:10,&quot;isexit&quot;:0,&quot;bhvcode&quot;:&quot;spp&quot;,&quot;oindex&quot;:2,&quot;autoReverse&quot;:false,&quot;isClickTriggered&quot;:false,&quot;rangedatastart&quot;:0.0,&quot;rangedataend&quot;:0.5}"/>
  <p:tag name="ESO0000400333" val="OLDID"/>
  <p:tag name="ESE00001" val="{&quot;index&quot;:1,&quot;name&quot;:null,&quot;color&quot;:0,&quot;uid&quot;:1,&quot;displayname&quot;:&quot;请添加小标题&quot;,&quot;abstypecode&quot;:0,&quot;spid&quot;:4,&quot;nativeid&quot;:10,&quot;isexit&quot;:0,&quot;bhvcode&quot;:&quot;spp&quot;,&quot;oindex&quot;:1,&quot;autoReverse&quot;:false,&quot;isClickTriggered&quot;:false,&quot;rangedatastart&quot;:1.0,&quot;rangedataend&quot;:1.5}"/>
</p:tagLst>
</file>

<file path=ppt/tags/tag105.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1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1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1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14.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8,&quot;nativeid&quot;:10,&quot;isexit&quot;:0,&quot;bhvcode&quot;:&quot;spp&quot;,&quot;oindex&quot;:3,&quot;autoReverse&quot;:false,&quot;isClickTriggered&quot;:false,&quot;rangedatastart&quot;:0.0,&quot;rangedataend&quot;:0.5}"/>
  <p:tag name="ESO0000800343" val="OLDID"/>
  <p:tag name="ESO0000300333" val="OLDID"/>
  <p:tag name="ESE00002" val="{&quot;index&quot;:2,&quot;name&quot;:null,&quot;color&quot;:0,&quot;uid&quot;:2,&quot;displayname&quot;:&quot;单击此处输入你的正文,文字是您思想的提炼,为了最终演示发布的良好效果,请尽量言简意赅的阐述观点；以便观者可以准确理解您所传达的信息。&quot;,&quot;abstypecode&quot;:0,&quot;spid&quot;:3,&quot;nativeid&quot;:10,&quot;isexit&quot;:0,&quot;bhvcode&quot;:&quot;spp&quot;,&quot;oindex&quot;:2,&quot;autoReverse&quot;:false,&quot;isClickTriggered&quot;:false,&quot;rangedatastart&quot;:1.5,&quot;rangedataend&quot;:2.0}"/>
</p:tagLst>
</file>

<file path=ppt/tags/tag115.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0,&quot;nativeid&quot;:10,&quot;isexit&quot;:0,&quot;bhvcode&quot;:&quot;spp&quot;,&quot;oindex&quot;:6,&quot;autoReverse&quot;:false,&quot;isClickTriggered&quot;:false,&quot;rangedatastart&quot;:0.0,&quot;rangedataend&quot;:0.5}"/>
  <p:tag name="ESO0001000343" val="OLDID"/>
  <p:tag name="ESE00004" val="{&quot;index&quot;:4,&quot;name&quot;:null,&quot;color&quot;:0,&quot;uid&quot;:4,&quot;displayname&quot;:&quot;请添加小标题&quot;,&quot;abstypecode&quot;:0,&quot;spid&quot;:10,&quot;nativeid&quot;:10,&quot;isexit&quot;:0,&quot;bhvcode&quot;:&quot;spp&quot;,&quot;oindex&quot;:4,&quot;autoReverse&quot;:false,&quot;isClickTriggered&quot;:false,&quot;rangedatastart&quot;:0.0,&quot;rangedataend&quot;:0.5}"/>
  <p:tag name="ESE00002" val="{&quot;index&quot;:2,&quot;name&quot;:null,&quot;color&quot;:0,&quot;uid&quot;:2,&quot;displayname&quot;:&quot;请添加小标题&quot;,&quot;abstypecode&quot;:0,&quot;spid&quot;:10,&quot;nativeid&quot;:10,&quot;isexit&quot;:0,&quot;bhvcode&quot;:&quot;spp&quot;,&quot;oindex&quot;:2,&quot;autoReverse&quot;:false,&quot;isClickTriggered&quot;:false,&quot;rangedatastart&quot;:0.0,&quot;rangedataend&quot;:0.5}"/>
  <p:tag name="ESO0000400333" val="OLDID"/>
  <p:tag name="ESE00001" val="{&quot;index&quot;:1,&quot;name&quot;:null,&quot;color&quot;:0,&quot;uid&quot;:1,&quot;displayname&quot;:&quot;请添加小标题&quot;,&quot;abstypecode&quot;:0,&quot;spid&quot;:4,&quot;nativeid&quot;:10,&quot;isexit&quot;:0,&quot;bhvcode&quot;:&quot;spp&quot;,&quot;oindex&quot;:1,&quot;autoReverse&quot;:false,&quot;isClickTriggered&quot;:false,&quot;rangedatastart&quot;:1.0,&quot;rangedataend&quot;:1.5}"/>
</p:tagLst>
</file>

<file path=ppt/tags/tag116.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27.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请添加小标题&quot;,&quot;abstypecode&quot;:0,&quot;spid&quot;:7,&quot;nativeid&quot;:0,&quot;isexit&quot;:0,&quot;bhvcode&quot;:&quot;spp&quot;,&quot;oindex&quot;:4,&quot;autoReverse&quot;:false,&quot;isClickTriggered&quot;:false,&quot;rangedatastart&quot;:0.5,&quot;rangedataend&quot;:1.0}"/>
  <p:tag name="ESO0000700331" val="OLDID"/>
</p:tagLst>
</file>

<file path=ppt/tags/tag12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圆角矩形 8&quot;,&quot;abstypecode&quot;:0,&quot;spid&quot;:9,&quot;nativeid&quot;:0,&quot;isexit&quot;:0,&quot;bhvcode&quot;:&quot;spp&quot;,&quot;oindex&quot;:6,&quot;autoReverse&quot;:false,&quot;isClickTriggered&quot;:false,&quot;rangedatastart&quot;:0.5,&quot;rangedataend&quot;:1.0}"/>
  <p:tag name="ESO0000900331" val="OLDID"/>
</p:tagLst>
</file>

<file path=ppt/tags/tag129.xml><?xml version="1.0" encoding="utf-8"?>
<p:tagLst xmlns:a="http://schemas.openxmlformats.org/drawingml/2006/main" xmlns:r="http://schemas.openxmlformats.org/officeDocument/2006/relationships" xmlns:p="http://schemas.openxmlformats.org/presentationml/2006/main">
  <p:tag name="ESE00012" val="{&quot;index&quot;:12,&quot;name&quot;:null,&quot;color&quot;:0,&quot;uid&quot;:12,&quot;displayname&quot;:&quot;请添加小标题&quot;,&quot;abstypecode&quot;:0,&quot;spid&quot;:12,&quot;nativeid&quot;:0,&quot;isexit&quot;:0,&quot;bhvcode&quot;:&quot;spp&quot;,&quot;oindex&quot;:9,&quot;autoReverse&quot;:false,&quot;isClickTriggered&quot;:false,&quot;rangedatastart&quot;:0.75,&quot;rangedataend&quot;:1.25}"/>
  <p:tag name="ESO0001200331" val="OLDID"/>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圆角矩形 13&quot;,&quot;abstypecode&quot;:0,&quot;spid&quot;:14,&quot;nativeid&quot;:0,&quot;isexit&quot;:0,&quot;bhvcode&quot;:&quot;spp&quot;,&quot;oindex&quot;:11,&quot;autoReverse&quot;:false,&quot;isClickTriggered&quot;:false,&quot;rangedatastart&quot;:0.75,&quot;rangedataend&quot;:1.25}"/>
  <p:tag name="ESO0001400331" val="OLDID"/>
</p:tagLst>
</file>

<file path=ppt/tags/tag131.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图形 1578&quot;,&quot;abstypecode&quot;:0,&quot;spid&quot;:15,&quot;nativeid&quot;:0,&quot;isexit&quot;:0,&quot;bhvcode&quot;:&quot;spp&quot;,&quot;oindex&quot;:12,&quot;autoReverse&quot;:false,&quot;isClickTriggered&quot;:false,&quot;rangedatastart&quot;:0.75,&quot;rangedataend&quot;:1.25}"/>
  <p:tag name="ESO0001500331" val="OLDID"/>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图表 1&quot;,&quot;abstypecode&quot;:0,&quot;spid&quot;:2,&quot;nativeid&quot;:10,&quot;isexit&quot;:0,&quot;bhvcode&quot;:&quot;sppc&quot;,&quot;oindex&quot;:1,&quot;autoReverse&quot;:false,&quot;isClickTriggered&quot;:false,&quot;rangedatastart&quot;:0.0,&quot;rangedataend&quot;:0.5}"/>
  <p:tag name="ESO0000201343" val="OLDID"/>
  <p:tag name="ESO0000200329" val="OLDID"/>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选题背景与意义&quot;,&quot;abstypecode&quot;:0,&quot;spid&quot;:18,&quot;nativeid&quot;:10,&quot;isexit&quot;:0,&quot;bhvcode&quot;:&quot;spp&quot;,&quot;oindex&quot;:11,&quot;autoReverse&quot;:false,&quot;isClickTriggered&quot;:false,&quot;rangedatastart&quot;:0.0,&quot;rangedataend&quot;:0.5}"/>
  <p:tag name="ESO0001800334" val="OLDID"/>
</p:tagLst>
</file>

<file path=ppt/tags/tag156.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000334" val="OLDID"/>
  <p:tag name="ESE00009" val="{&quot;index&quot;:9,&quot;name&quot;:null,&quot;color&quot;:0,&quot;uid&quot;:9,&quot;displayname&quot;:&quot;图 29&quot;,&quot;abstypecode&quot;:0,&quot;spid&quot;:30,&quot;nativeid&quot;:10,&quot;isexit&quot;:0,&quot;bhvcode&quot;:&quot;spp&quot;,&quot;oindex&quot;:5,&quot;autoReverse&quot;:false,&quot;isClickTriggered&quot;:false,&quot;rangedatastart&quot;:0.0,&quot;rangedataend&quot;:0.5}"/>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选题背景与意义&quot;,&quot;abstypecode&quot;:0,&quot;spid&quot;:18,&quot;nativeid&quot;:10,&quot;isexit&quot;:0,&quot;bhvcode&quot;:&quot;spp&quot;,&quot;oindex&quot;:11,&quot;autoReverse&quot;:false,&quot;isClickTriggered&quot;:false,&quot;rangedatastart&quot;:0.0,&quot;rangedataend&quot;:0.5}"/>
  <p:tag name="ESO0001800334" val="OLDID"/>
</p:tagLst>
</file>

<file path=ppt/tags/tag159.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000334" val="OLDID"/>
  <p:tag name="ESE00009" val="{&quot;index&quot;:9,&quot;name&quot;:null,&quot;color&quot;:0,&quot;uid&quot;:9,&quot;displayname&quot;:&quot;图 29&quot;,&quot;abstypecode&quot;:0,&quot;spid&quot;:30,&quot;nativeid&quot;:10,&quot;isexit&quot;:0,&quot;bhvcode&quot;:&quot;spp&quot;,&quot;oindex&quot;:5,&quot;autoReverse&quot;:false,&quot;isClickTriggered&quot;:false,&quot;rangedatastart&quot;:0.0,&quot;rangedataend&quot;:0.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66.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6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68.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77.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78.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7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81.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0,&quot;rangedataend&quot;:0.5}"/>
  <p:tag name="ESO0000300324" val="OLDID"/>
</p:tagLst>
</file>

<file path=ppt/tags/tag184.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0,&quot;rangedataend&quot;:0.5}"/>
  <p:tag name="ESO0000400324" val="OLDID"/>
</p:tagLst>
</file>

<file path=ppt/tags/tag185.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0,&quot;rangedataend&quot;:0.75}"/>
  <p:tag name="ESO0000500324" val="OLDID"/>
</p:tagLst>
</file>

<file path=ppt/tags/tag18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0,&quot;rangedataend&quot;:0.5}"/>
  <p:tag name="ESO0000600324" val="OLDID"/>
</p:tagLst>
</file>

<file path=ppt/tags/tag187.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0,&quot;rangedataend&quot;:0.5}"/>
  <p:tag name="ESO0000700324" val="OLDID"/>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ESO0000300324" val="OLDID"/>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5,&quot;rangedataend&quot;:1.0}"/>
</p:tagLst>
</file>

<file path=ppt/tags/tag68.xml><?xml version="1.0" encoding="utf-8"?>
<p:tagLst xmlns:a="http://schemas.openxmlformats.org/drawingml/2006/main" xmlns:r="http://schemas.openxmlformats.org/officeDocument/2006/relationships" xmlns:p="http://schemas.openxmlformats.org/presentationml/2006/main">
  <p:tag name="ESO0000400324" val="OLDID"/>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5,&quot;rangedataend&quot;:1.0}"/>
</p:tagLst>
</file>

<file path=ppt/tags/tag69.xml><?xml version="1.0" encoding="utf-8"?>
<p:tagLst xmlns:a="http://schemas.openxmlformats.org/drawingml/2006/main" xmlns:r="http://schemas.openxmlformats.org/officeDocument/2006/relationships" xmlns:p="http://schemas.openxmlformats.org/presentationml/2006/main">
  <p:tag name="ESO0000500324" val="OLDID"/>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5,&quot;rangedataend&quot;:1.2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ESO0000600324" val="OLDID"/>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5,&quot;rangedataend&quot;:1.0}"/>
</p:tagLst>
</file>

<file path=ppt/tags/tag71.xml><?xml version="1.0" encoding="utf-8"?>
<p:tagLst xmlns:a="http://schemas.openxmlformats.org/drawingml/2006/main" xmlns:r="http://schemas.openxmlformats.org/officeDocument/2006/relationships" xmlns:p="http://schemas.openxmlformats.org/presentationml/2006/main">
  <p:tag name="ESO0000700324" val="OLDID"/>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5,&quot;rangedataend&quot;:1.0}"/>
</p:tagLst>
</file>

<file path=ppt/tags/tag7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Freeform 5&quot;,&quot;abstypecode&quot;:0,&quot;spid&quot;:25,&quot;nativeid&quot;:10,&quot;isexit&quot;:0,&quot;bhvcode&quot;:&quot;sppp&quot;,&quot;oindex&quot;:6,&quot;autoReverse&quot;:false,&quot;isClickTriggered&quot;:false,&quot;rangedatastart&quot;:0.5,&quot;rangedataend&quot;:1.0}"/>
  <p:tag name="ESO0002500326" val="OLDID"/>
</p:tagLst>
</file>

<file path=ppt/tags/tag73.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Oval 5&quot;,&quot;abstypecode&quot;:0,&quot;spid&quot;:46,&quot;nativeid&quot;:10,&quot;isexit&quot;:0,&quot;bhvcode&quot;:&quot;sppp&quot;,&quot;oindex&quot;:2,&quot;autoReverse&quot;:false,&quot;isClickTriggered&quot;:false,&quot;rangedatastart&quot;:0.25,&quot;rangedataend&quot;:1.0}"/>
  <p:tag name="ESO0004600326" val="OLDID"/>
</p:tagLst>
</file>

<file path=ppt/tags/tag74.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Oval 5&quot;,&quot;abstypecode&quot;:0,&quot;spid&quot;:47,&quot;nativeid&quot;:10,&quot;isexit&quot;:0,&quot;bhvcode&quot;:&quot;sppp&quot;,&quot;oindex&quot;:3,&quot;autoReverse&quot;:false,&quot;isClickTriggered&quot;:false,&quot;rangedatastart&quot;:0.25,&quot;rangedataend&quot;:1.0}"/>
  <p:tag name="ESO0004700326" val="OLDID"/>
</p:tagLst>
</file>

<file path=ppt/tags/tag75.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目录&quot;,&quot;abstypecode&quot;:0,&quot;spid&quot;:48,&quot;nativeid&quot;:10,&quot;isexit&quot;:0,&quot;bhvcode&quot;:&quot;sppp&quot;,&quot;oindex&quot;:4,&quot;autoReverse&quot;:false,&quot;isClickTriggered&quot;:false,&quot;rangedatastart&quot;:0.25,&quot;rangedataend&quot;:1.0}"/>
  <p:tag name="ESO0004800326" val="OLDID"/>
</p:tagLst>
</file>

<file path=ppt/tags/tag76.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CONTENTS&quot;,&quot;abstypecode&quot;:0,&quot;spid&quot;:49,&quot;nativeid&quot;:10,&quot;isexit&quot;:0,&quot;bhvcode&quot;:&quot;sppp&quot;,&quot;oindex&quot;:5,&quot;autoReverse&quot;:false,&quot;isClickTriggered&quot;:false,&quot;rangedatastart&quot;:0.25,&quot;rangedataend&quot;:1.0}"/>
  <p:tag name="ESO0004900326" val="OLDID"/>
</p:tagLst>
</file>

<file path=ppt/tags/tag77.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78.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7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选题背景与意义&quot;,&quot;abstypecode&quot;:0,&quot;spid&quot;:18,&quot;nativeid&quot;:10,&quot;isexit&quot;:0,&quot;bhvcode&quot;:&quot;spp&quot;,&quot;oindex&quot;:10,&quot;autoReverse&quot;:false,&quot;isClickTriggered&quot;:false,&quot;rangedatastart&quot;:0.0,&quot;rangedataend&quot;:0.5}"/>
  <p:tag name="ESO0001800336" val="OLDID"/>
</p:tagLst>
</file>

<file path=ppt/tags/tag81.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请添加小标题&quot;,&quot;abstypecode&quot;:0,&quot;spid&quot;:2,&quot;nativeid&quot;:10,&quot;isexit&quot;:0,&quot;bhvcode&quot;:&quot;spp&quot;,&quot;oindex&quot;:2,&quot;autoReverse&quot;:false,&quot;isClickTriggered&quot;:false,&quot;rangedatastart&quot;:0.0,&quot;rangedataend&quot;:0.5}"/>
  <p:tag name="ESO0000200262" val="OLDID"/>
  <p:tag name="ESE00001" val="{&quot;index&quot;:1,&quot;name&quot;:null,&quot;color&quot;:0,&quot;uid&quot;:1,&quot;displayname&quot;:&quot;请添加小标题&quot;,&quot;abstypecode&quot;:0,&quot;spid&quot;:2,&quot;nativeid&quot;:10,&quot;isexit&quot;:0,&quot;bhvcode&quot;:&quot;spp&quot;,&quot;oindex&quot;:1,&quot;autoReverse&quot;:false,&quot;isClickTriggered&quot;:false,&quot;rangedatastart&quot;:0.0,&quot;rangedataend&quot;:0.5}"/>
  <p:tag name="ESO0000200336" val="OLDID"/>
</p:tagLst>
</file>

<file path=ppt/tags/tag82.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3,&quot;autoReverse&quot;:false,&quot;isClickTriggered&quot;:false,&quot;rangedatastart&quot;:0.0,&quot;rangedataend&quot;:0.5}"/>
  <p:tag name="ESO0000300262" val="OLDID"/>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2,&quot;autoReverse&quot;:false,&quot;isClickTriggered&quot;:false,&quot;rangedatastart&quot;:0.0,&quot;rangedataend&quot;:0.5}"/>
  <p:tag name="ESO0000300336" val="OLDID"/>
</p:tagLst>
</file>

<file path=ppt/tags/tag8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15&quot;,&quot;abstypecode&quot;:0,&quot;spid&quot;:5,&quot;nativeid&quot;:10,&quot;isexit&quot;:0,&quot;bhvcode&quot;:&quot;spp&quot;,&quot;oindex&quot;:4,&quot;autoReverse&quot;:false,&quot;isClickTriggered&quot;:false,&quot;rangedatastart&quot;:0.0,&quot;rangedataend&quot;:0.5}"/>
  <p:tag name="ESO0000500262" val="OLDID"/>
  <p:tag name="ESE00003" val="{&quot;index&quot;:3,&quot;name&quot;:null,&quot;color&quot;:0,&quot;uid&quot;:3,&quot;displayname&quot;:&quot;15&quot;,&quot;abstypecode&quot;:0,&quot;spid&quot;:5,&quot;nativeid&quot;:10,&quot;isexit&quot;:0,&quot;bhvcode&quot;:&quot;spp&quot;,&quot;oindex&quot;:3,&quot;autoReverse&quot;:false,&quot;isClickTriggered&quot;:false,&quot;rangedatastart&quot;:0.0,&quot;rangedataend&quot;:0.5}"/>
  <p:tag name="ESO0000500336" val="OLDID"/>
</p:tagLst>
</file>

<file path=ppt/tags/tag8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6&quot;,&quot;abstypecode&quot;:0,&quot;spid&quot;:7,&quot;nativeid&quot;:10,&quot;isexit&quot;:0,&quot;bhvcode&quot;:&quot;spp&quot;,&quot;oindex&quot;:6,&quot;autoReverse&quot;:false,&quot;isClickTriggered&quot;:false,&quot;rangedatastart&quot;:0.0,&quot;rangedataend&quot;:0.5}"/>
  <p:tag name="ESO0000700262" val="OLDID"/>
  <p:tag name="ESE00005" val="{&quot;index&quot;:5,&quot;name&quot;:null,&quot;color&quot;:0,&quot;uid&quot;:5,&quot;displayname&quot;:&quot;组 6&quot;,&quot;abstypecode&quot;:0,&quot;spid&quot;:7,&quot;nativeid&quot;:10,&quot;isexit&quot;:0,&quot;bhvcode&quot;:&quot;spp&quot;,&quot;oindex&quot;:5,&quot;autoReverse&quot;:false,&quot;isClickTriggered&quot;:false,&quot;rangedatastart&quot;:0.0,&quot;rangedataend&quot;:0.5}"/>
  <p:tag name="ESE00004" val="{&quot;index&quot;:4,&quot;name&quot;:null,&quot;color&quot;:0,&quot;uid&quot;:4,&quot;displayname&quot;:&quot;组 5&quot;,&quot;abstypecode&quot;:0,&quot;spid&quot;:6,&quot;nativeid&quot;:10,&quot;isexit&quot;:0,&quot;bhvcode&quot;:&quot;spp&quot;,&quot;oindex&quot;:4,&quot;autoReverse&quot;:false,&quot;isClickTriggered&quot;:false,&quot;rangedatastart&quot;:0.0,&quot;rangedataend&quot;:0.5}"/>
  <p:tag name="ESO0000600336" val="OLDID"/>
</p:tagLst>
</file>

<file path=ppt/tags/tag85.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15&quot;,&quot;abstypecode&quot;:0,&quot;spid&quot;:8,&quot;nativeid&quot;:10,&quot;isexit&quot;:0,&quot;bhvcode&quot;:&quot;spp&quot;,&quot;oindex&quot;:7,&quot;autoReverse&quot;:false,&quot;isClickTriggered&quot;:false,&quot;rangedatastart&quot;:0.0,&quot;rangedataend&quot;:0.5}"/>
  <p:tag name="ESO0000800262" val="OLDID"/>
  <p:tag name="ESE00006" val="{&quot;index&quot;:6,&quot;name&quot;:null,&quot;color&quot;:0,&quot;uid&quot;:6,&quot;displayname&quot;:&quot;15&quot;,&quot;abstypecode&quot;:0,&quot;spid&quot;:8,&quot;nativeid&quot;:10,&quot;isexit&quot;:0,&quot;bhvcode&quot;:&quot;spp&quot;,&quot;oindex&quot;:6,&quot;autoReverse&quot;:false,&quot;isClickTriggered&quot;:false,&quot;rangedatastart&quot;:0.0,&quot;rangedataend&quot;:0.5}"/>
  <p:tag name="ESE00005" val="{&quot;index&quot;:5,&quot;name&quot;:null,&quot;color&quot;:0,&quot;uid&quot;:5,&quot;displayname&quot;:&quot;15&quot;,&quot;abstypecode&quot;:0,&quot;spid&quot;:9,&quot;nativeid&quot;:10,&quot;isexit&quot;:0,&quot;bhvcode&quot;:&quot;spp&quot;,&quot;oindex&quot;:5,&quot;autoReverse&quot;:false,&quot;isClickTriggered&quot;:false,&quot;rangedatastart&quot;:0.0,&quot;rangedataend&quot;:0.5}"/>
  <p:tag name="ESO0000900336" val="OLDID"/>
</p:tagLst>
</file>

<file path=ppt/tags/tag86.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组 9&quot;,&quot;abstypecode&quot;:0,&quot;spid&quot;:10,&quot;nativeid&quot;:10,&quot;isexit&quot;:0,&quot;bhvcode&quot;:&quot;spp&quot;,&quot;oindex&quot;:9,&quot;autoReverse&quot;:false,&quot;isClickTriggered&quot;:false,&quot;rangedatastart&quot;:0.0,&quot;rangedataend&quot;:0.5}"/>
  <p:tag name="ESO0001000262" val="OLDID"/>
  <p:tag name="ESE00007" val="{&quot;index&quot;:7,&quot;name&quot;:null,&quot;color&quot;:0,&quot;uid&quot;:7,&quot;displayname&quot;:&quot;组 9&quot;,&quot;abstypecode&quot;:0,&quot;spid&quot;:10,&quot;nativeid&quot;:10,&quot;isexit&quot;:0,&quot;bhvcode&quot;:&quot;spp&quot;,&quot;oindex&quot;:7,&quot;autoReverse&quot;:false,&quot;isClickTriggered&quot;:false,&quot;rangedatastart&quot;:0.0,&quot;rangedataend&quot;:0.5}"/>
  <p:tag name="ESE00006" val="{&quot;index&quot;:6,&quot;name&quot;:null,&quot;color&quot;:0,&quot;uid&quot;:6,&quot;displayname&quot;:&quot;组 9&quot;,&quot;abstypecode&quot;:0,&quot;spid&quot;:10,&quot;nativeid&quot;:10,&quot;isexit&quot;:0,&quot;bhvcode&quot;:&quot;spp&quot;,&quot;oindex&quot;:6,&quot;autoReverse&quot;:false,&quot;isClickTriggered&quot;:false,&quot;rangedatastart&quot;:0.0,&quot;rangedataend&quot;:0.5}"/>
  <p:tag name="ESO0001000336" val="OLDID"/>
</p:tagLst>
</file>

<file path=ppt/tags/tag87.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组 14&quot;,&quot;abstypecode&quot;:0,&quot;spid&quot;:15,&quot;nativeid&quot;:10,&quot;isexit&quot;:0,&quot;bhvcode&quot;:&quot;spp&quot;,&quot;oindex&quot;:8,&quot;autoReverse&quot;:false,&quot;isClickTriggered&quot;:false,&quot;rangedatastart&quot;:0.0,&quot;rangedataend&quot;:0.5}"/>
  <p:tag name="ESO0001500262" val="OLDID"/>
  <p:tag name="ESE00007" val="{&quot;index&quot;:7,&quot;name&quot;:null,&quot;color&quot;:0,&quot;uid&quot;:7,&quot;displayname&quot;:&quot;组 12&quot;,&quot;abstypecode&quot;:0,&quot;spid&quot;:13,&quot;nativeid&quot;:10,&quot;isexit&quot;:0,&quot;bhvcode&quot;:&quot;spp&quot;,&quot;oindex&quot;:7,&quot;autoReverse&quot;:false,&quot;isClickTriggered&quot;:false,&quot;rangedatastart&quot;:0.0,&quot;rangedataend&quot;:0.5}"/>
  <p:tag name="ESO0001300336" val="OLDID"/>
</p:tagLst>
</file>

<file path=ppt/tags/tag8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pie-graphic-symbol-for-business-stats_44639&quot;,&quot;abstypecode&quot;:0,&quot;spid&quot;:21,&quot;nativeid&quot;:10,&quot;isexit&quot;:0,&quot;bhvcode&quot;:&quot;spp&quot;,&quot;oindex&quot;:9,&quot;autoReverse&quot;:false,&quot;isClickTriggered&quot;:false,&quot;rangedatastart&quot;:0.0,&quot;rangedataend&quot;:0.5}"/>
  <p:tag name="ESO0002100262" val="OLDID"/>
  <p:tag name="ESE00008" val="{&quot;index&quot;:8,&quot;name&quot;:null,&quot;color&quot;:0,&quot;uid&quot;:8,&quot;displayname&quot;:&quot;pie-graphic-symbol-for-business-stats_44639&quot;,&quot;abstypecode&quot;:0,&quot;spid&quot;:26,&quot;nativeid&quot;:10,&quot;isexit&quot;:0,&quot;bhvcode&quot;:&quot;spp&quot;,&quot;oindex&quot;:8,&quot;autoReverse&quot;:false,&quot;isClickTriggered&quot;:false,&quot;rangedatastart&quot;:0.0,&quot;rangedataend&quot;:0.5}"/>
  <p:tag name="ESO0002600336" val="OLDID"/>
</p:tagLst>
</file>

<file path=ppt/tags/tag89.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9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9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93.xml><?xml version="1.0" encoding="utf-8"?>
<p:tagLst xmlns:a="http://schemas.openxmlformats.org/drawingml/2006/main" xmlns:r="http://schemas.openxmlformats.org/officeDocument/2006/relationships" xmlns:p="http://schemas.openxmlformats.org/presentationml/2006/main">
  <p:tag name="ESO0000200396" val="OLDID"/>
  <p:tag name="ESE00002" val="{&quot;index&quot;:2,&quot;name&quot;:null,&quot;color&quot;:0,&quot;uid&quot;:2,&quot;displayname&quot;:&quot;矩形 1&quot;,&quot;abstypecode&quot;:0,&quot;spid&quot;:2,&quot;nativeid&quot;:10,&quot;isexit&quot;:0,&quot;bhvcode&quot;:&quot;sf&quot;,&quot;oindex&quot;:2,&quot;autoReverse&quot;:false,&quot;isClickTriggered&quot;:false,&quot;rangedatastart&quot;:0.25,&quot;rangedataend&quot;:0.75}"/>
  <p:tag name="ESE00001" val="{&quot;index&quot;:1,&quot;name&quot;:null,&quot;color&quot;:0,&quot;uid&quot;:1,&quot;displayname&quot;:&quot;矩形 15&quot;,&quot;abstypecode&quot;:0,&quot;spid&quot;:16,&quot;nativeid&quot;:10,&quot;isexit&quot;:0,&quot;bhvcode&quot;:&quot;sf&quot;,&quot;oindex&quot;:13,&quot;autoReverse&quot;:false,&quot;isClickTriggered&quot;:false,&quot;rangedatastart&quot;:0.25,&quot;rangedataend&quot;:0.75}"/>
  <p:tag name="ESO0001600331" val="OLDID"/>
</p:tagLst>
</file>

<file path=ppt/tags/tag94.xml><?xml version="1.0" encoding="utf-8"?>
<p:tagLst xmlns:a="http://schemas.openxmlformats.org/drawingml/2006/main" xmlns:r="http://schemas.openxmlformats.org/officeDocument/2006/relationships" xmlns:p="http://schemas.openxmlformats.org/presentationml/2006/main">
  <p:tag name="ESO0000400396"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4,&quot;nativeid&quot;:10,&quot;isexit&quot;:0,&quot;bhvcode&quot;:&quot;sf&quot;,&quot;oindex&quot;:3,&quot;autoReverse&quot;:false,&quot;isClickTriggered&quot;:false,&quot;rangedatastart&quot;:0.25,&quot;rangedataend&quot;:0.75}"/>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3,&quot;nativeid&quot;:10,&quot;isexit&quot;:0,&quot;bhvcode&quot;:&quot;sf&quot;,&quot;oindex&quot;:14,&quot;autoReverse&quot;:false,&quot;isClickTriggered&quot;:false,&quot;rangedatastart&quot;:0.25,&quot;rangedataend&quot;:0.75}"/>
  <p:tag name="ESO0002300331" val="OLDI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99.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heme/theme1.xml><?xml version="1.0" encoding="utf-8"?>
<a:theme xmlns:a="http://schemas.openxmlformats.org/drawingml/2006/main" name="主题色">
  <a:themeElements>
    <a:clrScheme name="Office">
      <a:dk1>
        <a:srgbClr val="000000"/>
      </a:dk1>
      <a:lt1>
        <a:srgbClr val="FFFFFF"/>
      </a:lt1>
      <a:dk2>
        <a:srgbClr val="E60012"/>
      </a:dk2>
      <a:lt2>
        <a:srgbClr val="E7E6E6"/>
      </a:lt2>
      <a:accent1>
        <a:srgbClr val="344778"/>
      </a:accent1>
      <a:accent2>
        <a:srgbClr val="ED7D31"/>
      </a:accent2>
      <a:accent3>
        <a:srgbClr val="A5A5A5"/>
      </a:accent3>
      <a:accent4>
        <a:srgbClr val="FFC000"/>
      </a:accent4>
      <a:accent5>
        <a:srgbClr val="C00101"/>
      </a:accent5>
      <a:accent6>
        <a:srgbClr val="FFE699"/>
      </a:accent6>
      <a:hlink>
        <a:srgbClr val="0563C1"/>
      </a:hlink>
      <a:folHlink>
        <a:srgbClr val="954F72"/>
      </a:folHlink>
    </a:clrScheme>
    <a:fontScheme name="fon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游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TotalTime>
  <Words>1555</Words>
  <Application>Microsoft Macintosh PowerPoint</Application>
  <PresentationFormat>宽屏</PresentationFormat>
  <Paragraphs>350</Paragraphs>
  <Slides>40</Slides>
  <Notes>40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40</vt:i4>
      </vt:variant>
    </vt:vector>
  </HeadingPairs>
  <TitlesOfParts>
    <vt:vector size="44" baseType="lpstr">
      <vt:lpstr>Arial</vt:lpstr>
      <vt:lpstr>Wingdings</vt:lpstr>
      <vt:lpstr>思源黑体 CN Regular</vt:lpstr>
      <vt:lpstr>主题色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觅知网-不倒翁ID:189359941</dc:title>
  <dc:creator>觅知网-不倒翁ID:189359941</dc:creator>
  <cp:lastModifiedBy>Microsoft Office User</cp:lastModifiedBy>
  <cp:revision>46</cp:revision>
  <dcterms:created xsi:type="dcterms:W3CDTF">2024-07-01T08:43:45Z</dcterms:created>
  <dcterms:modified xsi:type="dcterms:W3CDTF">2025-12-26T16:43:49Z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28809D5354D35228CDC7776653F5604E_43</vt:lpwstr>
  </property>
  <property fmtid="{D5CDD505-2E9C-101B-9397-08002B2CF9AE}" pid="3" name="KSOProductBuildVer">
    <vt:lpwstr>2052-6.5.2.8766</vt:lpwstr>
  </property>
</Properties>
</file>